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62" r:id="rId3"/>
    <p:sldId id="257" r:id="rId4"/>
    <p:sldId id="258" r:id="rId5"/>
    <p:sldId id="264" r:id="rId6"/>
    <p:sldId id="277" r:id="rId7"/>
    <p:sldId id="259" r:id="rId8"/>
    <p:sldId id="260" r:id="rId9"/>
    <p:sldId id="265" r:id="rId10"/>
    <p:sldId id="261" r:id="rId11"/>
    <p:sldId id="275" r:id="rId12"/>
    <p:sldId id="280" r:id="rId13"/>
    <p:sldId id="281" r:id="rId14"/>
    <p:sldId id="282" r:id="rId15"/>
    <p:sldId id="279" r:id="rId16"/>
    <p:sldId id="278" r:id="rId17"/>
    <p:sldId id="276" r:id="rId18"/>
    <p:sldId id="283" r:id="rId19"/>
    <p:sldId id="284" r:id="rId20"/>
    <p:sldId id="27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2" autoAdjust="0"/>
    <p:restoredTop sz="94660"/>
  </p:normalViewPr>
  <p:slideViewPr>
    <p:cSldViewPr>
      <p:cViewPr>
        <p:scale>
          <a:sx n="76" d="100"/>
          <a:sy n="76" d="100"/>
        </p:scale>
        <p:origin x="-1212"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7CE111-BF07-4DE5-B267-B1FF1D6A9D89}" type="datetimeFigureOut">
              <a:rPr lang="en-US" smtClean="0"/>
              <a:t>3/7/2012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C67CAE-721D-4B47-A0C9-D46568482176}" type="slidenum">
              <a:rPr lang="en-US" smtClean="0"/>
              <a:t>‹#›</a:t>
            </a:fld>
            <a:endParaRPr lang="en-US"/>
          </a:p>
        </p:txBody>
      </p:sp>
    </p:spTree>
    <p:extLst>
      <p:ext uri="{BB962C8B-B14F-4D97-AF65-F5344CB8AC3E}">
        <p14:creationId xmlns:p14="http://schemas.microsoft.com/office/powerpoint/2010/main" val="2789575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C67CAE-721D-4B47-A0C9-D46568482176}" type="slidenum">
              <a:rPr lang="en-US" smtClean="0"/>
              <a:t>5</a:t>
            </a:fld>
            <a:endParaRPr lang="en-US"/>
          </a:p>
        </p:txBody>
      </p:sp>
    </p:spTree>
    <p:extLst>
      <p:ext uri="{BB962C8B-B14F-4D97-AF65-F5344CB8AC3E}">
        <p14:creationId xmlns:p14="http://schemas.microsoft.com/office/powerpoint/2010/main" val="207644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C67CAE-721D-4B47-A0C9-D46568482176}" type="slidenum">
              <a:rPr lang="en-US" smtClean="0"/>
              <a:t>6</a:t>
            </a:fld>
            <a:endParaRPr lang="en-US"/>
          </a:p>
        </p:txBody>
      </p:sp>
    </p:spTree>
    <p:extLst>
      <p:ext uri="{BB962C8B-B14F-4D97-AF65-F5344CB8AC3E}">
        <p14:creationId xmlns:p14="http://schemas.microsoft.com/office/powerpoint/2010/main" val="207644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smtClean="0"/>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928956F-A09B-44B8-A46E-0CE13A63A965}" type="datetimeFigureOut">
              <a:rPr lang="en-US" smtClean="0"/>
              <a:t>3/7/2012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EFFE7299-66E9-4420-81B6-0D1D8602D243}" type="slidenum">
              <a:rPr lang="en-US" smtClean="0"/>
              <a:t>‹#›</a:t>
            </a:fld>
            <a:endParaRPr lang="en-US"/>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28956F-A09B-44B8-A46E-0CE13A63A965}" type="datetimeFigureOut">
              <a:rPr lang="en-US" smtClean="0"/>
              <a:t>3/7/2012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E7299-66E9-4420-81B6-0D1D8602D24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28956F-A09B-44B8-A46E-0CE13A63A965}" type="datetimeFigureOut">
              <a:rPr lang="en-US" smtClean="0"/>
              <a:t>3/7/2012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E7299-66E9-4420-81B6-0D1D8602D24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928956F-A09B-44B8-A46E-0CE13A63A965}" type="datetimeFigureOut">
              <a:rPr lang="en-US" smtClean="0"/>
              <a:t>3/7/2012</a:t>
            </a:fld>
            <a:endParaRPr lang="en-US"/>
          </a:p>
        </p:txBody>
      </p:sp>
      <p:sp>
        <p:nvSpPr>
          <p:cNvPr id="10" name="Slide Number Placeholder 9"/>
          <p:cNvSpPr>
            <a:spLocks noGrp="1"/>
          </p:cNvSpPr>
          <p:nvPr>
            <p:ph type="sldNum" sz="quarter" idx="11"/>
          </p:nvPr>
        </p:nvSpPr>
        <p:spPr/>
        <p:txBody>
          <a:bodyPr/>
          <a:lstStyle/>
          <a:p>
            <a:fld id="{EFFE7299-66E9-4420-81B6-0D1D8602D243}" type="slidenum">
              <a:rPr lang="en-US" smtClean="0"/>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1928956F-A09B-44B8-A46E-0CE13A63A965}" type="datetimeFigureOut">
              <a:rPr lang="en-US" smtClean="0"/>
              <a:t>3/7/2012</a:t>
            </a:fld>
            <a:endParaRPr lang="en-US"/>
          </a:p>
        </p:txBody>
      </p:sp>
      <p:sp>
        <p:nvSpPr>
          <p:cNvPr id="20" name="Slide Number Placeholder 19"/>
          <p:cNvSpPr>
            <a:spLocks noGrp="1"/>
          </p:cNvSpPr>
          <p:nvPr>
            <p:ph type="sldNum" sz="quarter" idx="11"/>
          </p:nvPr>
        </p:nvSpPr>
        <p:spPr/>
        <p:txBody>
          <a:bodyPr/>
          <a:lstStyle/>
          <a:p>
            <a:fld id="{EFFE7299-66E9-4420-81B6-0D1D8602D243}"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1928956F-A09B-44B8-A46E-0CE13A63A965}" type="datetimeFigureOut">
              <a:rPr lang="en-US" smtClean="0"/>
              <a:t>3/7/2012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FE7299-66E9-4420-81B6-0D1D8602D243}" type="slidenum">
              <a:rPr lang="en-US" smtClean="0"/>
              <a:t>‹#›</a:t>
            </a:fld>
            <a:endParaRPr lang="en-US"/>
          </a:p>
        </p:txBody>
      </p:sp>
      <p:sp>
        <p:nvSpPr>
          <p:cNvPr id="9" name="Content Placeholder 8"/>
          <p:cNvSpPr>
            <a:spLocks noGrp="1"/>
          </p:cNvSpPr>
          <p:nvPr>
            <p:ph sz="quarter" idx="13"/>
          </p:nvPr>
        </p:nvSpPr>
        <p:spPr>
          <a:xfrm>
            <a:off x="12161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928956F-A09B-44B8-A46E-0CE13A63A965}" type="datetimeFigureOut">
              <a:rPr lang="en-US" smtClean="0"/>
              <a:t>3/7/2012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FE7299-66E9-4420-81B6-0D1D8602D243}" type="slidenum">
              <a:rPr lang="en-US" smtClean="0"/>
              <a:t>‹#›</a:t>
            </a:fld>
            <a:endParaRPr lang="en-US"/>
          </a:p>
        </p:txBody>
      </p:sp>
      <p:sp>
        <p:nvSpPr>
          <p:cNvPr id="11" name="Content Placeholder 10"/>
          <p:cNvSpPr>
            <a:spLocks noGrp="1"/>
          </p:cNvSpPr>
          <p:nvPr>
            <p:ph sz="quarter" idx="13"/>
          </p:nvPr>
        </p:nvSpPr>
        <p:spPr>
          <a:xfrm>
            <a:off x="1216152" y="1380744"/>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928956F-A09B-44B8-A46E-0CE13A63A965}" type="datetimeFigureOut">
              <a:rPr lang="en-US" smtClean="0"/>
              <a:t>3/7/2012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FE7299-66E9-4420-81B6-0D1D8602D243}"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928956F-A09B-44B8-A46E-0CE13A63A965}" type="datetimeFigureOut">
              <a:rPr lang="en-US" smtClean="0"/>
              <a:t>3/7/2012</a:t>
            </a:fld>
            <a:endParaRPr lang="en-US"/>
          </a:p>
        </p:txBody>
      </p:sp>
      <p:sp>
        <p:nvSpPr>
          <p:cNvPr id="6" name="Slide Number Placeholder 5"/>
          <p:cNvSpPr>
            <a:spLocks noGrp="1"/>
          </p:cNvSpPr>
          <p:nvPr>
            <p:ph type="sldNum" sz="quarter" idx="11"/>
          </p:nvPr>
        </p:nvSpPr>
        <p:spPr/>
        <p:txBody>
          <a:bodyPr/>
          <a:lstStyle/>
          <a:p>
            <a:fld id="{EFFE7299-66E9-4420-81B6-0D1D8602D243}"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1928956F-A09B-44B8-A46E-0CE13A63A965}" type="datetimeFigureOut">
              <a:rPr lang="en-US" smtClean="0"/>
              <a:t>3/7/2012</a:t>
            </a:fld>
            <a:endParaRPr lang="en-US"/>
          </a:p>
        </p:txBody>
      </p:sp>
      <p:sp>
        <p:nvSpPr>
          <p:cNvPr id="10" name="Slide Number Placeholder 9"/>
          <p:cNvSpPr>
            <a:spLocks noGrp="1"/>
          </p:cNvSpPr>
          <p:nvPr>
            <p:ph type="sldNum" sz="quarter" idx="15"/>
          </p:nvPr>
        </p:nvSpPr>
        <p:spPr/>
        <p:txBody>
          <a:bodyPr/>
          <a:lstStyle/>
          <a:p>
            <a:fld id="{EFFE7299-66E9-4420-81B6-0D1D8602D243}"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8956F-A09B-44B8-A46E-0CE13A63A965}" type="datetimeFigureOut">
              <a:rPr lang="en-US" smtClean="0"/>
              <a:t>3/7/2012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FE7299-66E9-4420-81B6-0D1D8602D243}" type="slidenum">
              <a:rPr lang="en-US" smtClean="0"/>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EFFE7299-66E9-4420-81B6-0D1D8602D243}" type="slidenum">
              <a:rPr lang="en-US" smtClean="0"/>
              <a:t>‹#›</a:t>
            </a:fld>
            <a:endParaRPr lang="en-US"/>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1928956F-A09B-44B8-A46E-0CE13A63A965}" type="datetimeFigureOut">
              <a:rPr lang="en-US" smtClean="0"/>
              <a:t>3/7/2012</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hyperlink" Target="http://www.commonsensemedia.org/website-reviews/sweety-high" TargetMode="External"/><Relationship Id="rId3" Type="http://schemas.openxmlformats.org/officeDocument/2006/relationships/hyperlink" Target="http://www.commonsensemedia.org/website-reviews/whatswhatme" TargetMode="External"/><Relationship Id="rId7" Type="http://schemas.openxmlformats.org/officeDocument/2006/relationships/hyperlink" Target="http://www.commonsensemedia.org/website-reviews/girlsense" TargetMode="External"/><Relationship Id="rId2" Type="http://schemas.openxmlformats.org/officeDocument/2006/relationships/hyperlink" Target="http://www.commonsensemedia.org/website-reviews/scuttlepad" TargetMode="External"/><Relationship Id="rId1" Type="http://schemas.openxmlformats.org/officeDocument/2006/relationships/slideLayout" Target="../slideLayouts/slideLayout2.xml"/><Relationship Id="rId6" Type="http://schemas.openxmlformats.org/officeDocument/2006/relationships/hyperlink" Target="http://www.commonsensemedia.org/website-reviews/gianthello" TargetMode="External"/><Relationship Id="rId5" Type="http://schemas.openxmlformats.org/officeDocument/2006/relationships/hyperlink" Target="http://www.commonsensemedia.org/website-reviews/franktown-rocks" TargetMode="External"/><Relationship Id="rId4" Type="http://schemas.openxmlformats.org/officeDocument/2006/relationships/hyperlink" Target="http://www.commonsensemedia.org/website-reviews/yoursphere" TargetMode="External"/><Relationship Id="rId9" Type="http://schemas.openxmlformats.org/officeDocument/2006/relationships/hyperlink" Target="http://www.commonsensemedia.org/website-reviews/imbe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7200" dirty="0" smtClean="0">
                <a:solidFill>
                  <a:srgbClr val="FFC000"/>
                </a:solidFill>
              </a:rPr>
              <a:t>Kid’s </a:t>
            </a:r>
            <a:br>
              <a:rPr lang="en-US" sz="7200" dirty="0" smtClean="0">
                <a:solidFill>
                  <a:srgbClr val="FFC000"/>
                </a:solidFill>
              </a:rPr>
            </a:br>
            <a:r>
              <a:rPr lang="en-US" sz="7200" dirty="0" smtClean="0">
                <a:solidFill>
                  <a:srgbClr val="FFC000"/>
                </a:solidFill>
              </a:rPr>
              <a:t>Social Media</a:t>
            </a:r>
            <a:endParaRPr lang="en-US" sz="7200" dirty="0">
              <a:solidFill>
                <a:srgbClr val="FFC000"/>
              </a:solidFill>
            </a:endParaRPr>
          </a:p>
        </p:txBody>
      </p:sp>
      <p:sp>
        <p:nvSpPr>
          <p:cNvPr id="4" name="Subtitle 3"/>
          <p:cNvSpPr>
            <a:spLocks noGrp="1"/>
          </p:cNvSpPr>
          <p:nvPr>
            <p:ph type="subTitle" idx="1"/>
          </p:nvPr>
        </p:nvSpPr>
        <p:spPr/>
        <p:txBody>
          <a:bodyPr>
            <a:normAutofit/>
          </a:bodyPr>
          <a:lstStyle/>
          <a:p>
            <a:r>
              <a:rPr lang="en-US" sz="3200" dirty="0" smtClean="0"/>
              <a:t>Togetherville</a:t>
            </a:r>
            <a:endParaRPr lang="en-US" sz="3200" dirty="0"/>
          </a:p>
        </p:txBody>
      </p:sp>
    </p:spTree>
    <p:extLst>
      <p:ext uri="{BB962C8B-B14F-4D97-AF65-F5344CB8AC3E}">
        <p14:creationId xmlns:p14="http://schemas.microsoft.com/office/powerpoint/2010/main" val="4238653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257800"/>
            <a:ext cx="7239000" cy="1143000"/>
          </a:xfrm>
        </p:spPr>
        <p:txBody>
          <a:bodyPr/>
          <a:lstStyle/>
          <a:p>
            <a:r>
              <a:rPr lang="en-US" sz="6600" dirty="0" smtClean="0">
                <a:solidFill>
                  <a:srgbClr val="FFC000"/>
                </a:solidFill>
              </a:rPr>
              <a:t>My World</a:t>
            </a:r>
            <a:endParaRPr lang="en-US" sz="6600" dirty="0">
              <a:solidFill>
                <a:srgbClr val="FFC000"/>
              </a:solidFill>
            </a:endParaRPr>
          </a:p>
        </p:txBody>
      </p:sp>
      <p:sp>
        <p:nvSpPr>
          <p:cNvPr id="3" name="Content Placeholder 2"/>
          <p:cNvSpPr>
            <a:spLocks noGrp="1"/>
          </p:cNvSpPr>
          <p:nvPr>
            <p:ph sz="quarter" idx="13"/>
          </p:nvPr>
        </p:nvSpPr>
        <p:spPr>
          <a:xfrm>
            <a:off x="987552" y="533400"/>
            <a:ext cx="7546848" cy="911352"/>
          </a:xfrm>
        </p:spPr>
        <p:txBody>
          <a:bodyPr>
            <a:normAutofit fontScale="62500" lnSpcReduction="20000"/>
          </a:bodyPr>
          <a:lstStyle/>
          <a:p>
            <a:pPr marL="0" indent="0">
              <a:buNone/>
            </a:pPr>
            <a:r>
              <a:rPr lang="en-US" dirty="0" smtClean="0"/>
              <a:t>There are two primary areas to explore in togetherville, My World and My Neighborhood. In My World </a:t>
            </a:r>
            <a:r>
              <a:rPr lang="en-US" dirty="0"/>
              <a:t>you will be able to access videos, games, art projects and stories that are </a:t>
            </a:r>
            <a:r>
              <a:rPr lang="en-US" dirty="0" smtClean="0"/>
              <a:t>pre-selected </a:t>
            </a:r>
            <a:r>
              <a:rPr lang="en-US" dirty="0"/>
              <a:t>by the togetherville staff.</a:t>
            </a:r>
          </a:p>
        </p:txBody>
      </p:sp>
      <p:pic>
        <p:nvPicPr>
          <p:cNvPr id="7" name="Picture 6"/>
          <p:cNvPicPr/>
          <p:nvPr/>
        </p:nvPicPr>
        <p:blipFill>
          <a:blip r:embed="rId2"/>
          <a:stretch>
            <a:fillRect/>
          </a:stretch>
        </p:blipFill>
        <p:spPr>
          <a:xfrm>
            <a:off x="1123167" y="1510974"/>
            <a:ext cx="6705600" cy="3746826"/>
          </a:xfrm>
          <a:prstGeom prst="rect">
            <a:avLst/>
          </a:prstGeom>
        </p:spPr>
      </p:pic>
    </p:spTree>
    <p:extLst>
      <p:ext uri="{BB962C8B-B14F-4D97-AF65-F5344CB8AC3E}">
        <p14:creationId xmlns:p14="http://schemas.microsoft.com/office/powerpoint/2010/main" val="20364035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257800"/>
            <a:ext cx="7239000" cy="1143000"/>
          </a:xfrm>
        </p:spPr>
        <p:txBody>
          <a:bodyPr/>
          <a:lstStyle/>
          <a:p>
            <a:r>
              <a:rPr lang="en-US" sz="6600" dirty="0" smtClean="0">
                <a:solidFill>
                  <a:srgbClr val="FFC000"/>
                </a:solidFill>
              </a:rPr>
              <a:t>Games</a:t>
            </a:r>
            <a:endParaRPr lang="en-US" sz="6600" dirty="0">
              <a:solidFill>
                <a:srgbClr val="FFC000"/>
              </a:solidFill>
            </a:endParaRPr>
          </a:p>
        </p:txBody>
      </p:sp>
      <p:sp>
        <p:nvSpPr>
          <p:cNvPr id="3" name="Content Placeholder 2"/>
          <p:cNvSpPr>
            <a:spLocks noGrp="1"/>
          </p:cNvSpPr>
          <p:nvPr>
            <p:ph sz="quarter" idx="13"/>
          </p:nvPr>
        </p:nvSpPr>
        <p:spPr>
          <a:xfrm>
            <a:off x="762000" y="609600"/>
            <a:ext cx="1905000" cy="3276600"/>
          </a:xfrm>
        </p:spPr>
        <p:txBody>
          <a:bodyPr>
            <a:normAutofit fontScale="62500" lnSpcReduction="20000"/>
          </a:bodyPr>
          <a:lstStyle/>
          <a:p>
            <a:pPr marL="0" indent="0">
              <a:buNone/>
            </a:pPr>
            <a:r>
              <a:rPr lang="en-US" dirty="0"/>
              <a:t>When you </a:t>
            </a:r>
            <a:r>
              <a:rPr lang="en-US" dirty="0" smtClean="0"/>
              <a:t>access games </a:t>
            </a:r>
            <a:r>
              <a:rPr lang="en-US" dirty="0"/>
              <a:t>you can play, compare scores with other members, read their comments, like or share the game within your friends and family circle</a:t>
            </a:r>
            <a:r>
              <a:rPr lang="en-US" dirty="0" smtClean="0"/>
              <a:t>. There are no multiplayer games</a:t>
            </a:r>
            <a:endParaRPr lang="en-US" dirty="0"/>
          </a:p>
        </p:txBody>
      </p:sp>
      <p:pic>
        <p:nvPicPr>
          <p:cNvPr id="4" name="Picture 3"/>
          <p:cNvPicPr/>
          <p:nvPr/>
        </p:nvPicPr>
        <p:blipFill>
          <a:blip r:embed="rId2"/>
          <a:stretch>
            <a:fillRect/>
          </a:stretch>
        </p:blipFill>
        <p:spPr>
          <a:xfrm>
            <a:off x="2667000" y="609600"/>
            <a:ext cx="5943600" cy="4814570"/>
          </a:xfrm>
          <a:prstGeom prst="rect">
            <a:avLst/>
          </a:prstGeom>
        </p:spPr>
      </p:pic>
    </p:spTree>
    <p:extLst>
      <p:ext uri="{BB962C8B-B14F-4D97-AF65-F5344CB8AC3E}">
        <p14:creationId xmlns:p14="http://schemas.microsoft.com/office/powerpoint/2010/main" val="20526202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257800"/>
            <a:ext cx="7239000" cy="1143000"/>
          </a:xfrm>
        </p:spPr>
        <p:txBody>
          <a:bodyPr/>
          <a:lstStyle/>
          <a:p>
            <a:r>
              <a:rPr lang="en-US" sz="6600" dirty="0" smtClean="0">
                <a:solidFill>
                  <a:srgbClr val="FFC000"/>
                </a:solidFill>
              </a:rPr>
              <a:t>Video</a:t>
            </a:r>
            <a:endParaRPr lang="en-US" sz="6600" dirty="0">
              <a:solidFill>
                <a:srgbClr val="FFC000"/>
              </a:solidFill>
            </a:endParaRPr>
          </a:p>
        </p:txBody>
      </p:sp>
      <p:sp>
        <p:nvSpPr>
          <p:cNvPr id="3" name="Content Placeholder 2"/>
          <p:cNvSpPr>
            <a:spLocks noGrp="1"/>
          </p:cNvSpPr>
          <p:nvPr>
            <p:ph sz="quarter" idx="13"/>
          </p:nvPr>
        </p:nvSpPr>
        <p:spPr>
          <a:xfrm>
            <a:off x="609600" y="609600"/>
            <a:ext cx="1676400" cy="4525028"/>
          </a:xfrm>
        </p:spPr>
        <p:txBody>
          <a:bodyPr>
            <a:noAutofit/>
          </a:bodyPr>
          <a:lstStyle/>
          <a:p>
            <a:pPr marL="0" indent="0">
              <a:buNone/>
            </a:pPr>
            <a:r>
              <a:rPr lang="en-US" sz="1600" dirty="0" smtClean="0"/>
              <a:t>Videos are pre-selected for interest to kids and what would be acceptable to supervising adults. Kids can choose freely between the listed videos.  Basic background on the video is given and kids can again share, like and give comments. Many of the videos are music.</a:t>
            </a:r>
            <a:endParaRPr lang="en-US" sz="16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621900"/>
            <a:ext cx="6324600" cy="440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42706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257800"/>
            <a:ext cx="7239000" cy="1143000"/>
          </a:xfrm>
        </p:spPr>
        <p:txBody>
          <a:bodyPr/>
          <a:lstStyle/>
          <a:p>
            <a:r>
              <a:rPr lang="en-US" sz="6600" dirty="0" smtClean="0">
                <a:solidFill>
                  <a:srgbClr val="FFC000"/>
                </a:solidFill>
              </a:rPr>
              <a:t>Art</a:t>
            </a:r>
            <a:endParaRPr lang="en-US" sz="6600" dirty="0">
              <a:solidFill>
                <a:srgbClr val="FFC000"/>
              </a:solidFill>
            </a:endParaRPr>
          </a:p>
        </p:txBody>
      </p:sp>
      <p:sp>
        <p:nvSpPr>
          <p:cNvPr id="3" name="Content Placeholder 2"/>
          <p:cNvSpPr>
            <a:spLocks noGrp="1"/>
          </p:cNvSpPr>
          <p:nvPr>
            <p:ph sz="quarter" idx="13"/>
          </p:nvPr>
        </p:nvSpPr>
        <p:spPr>
          <a:xfrm>
            <a:off x="762000" y="656572"/>
            <a:ext cx="1905000" cy="3915428"/>
          </a:xfrm>
        </p:spPr>
        <p:txBody>
          <a:bodyPr>
            <a:noAutofit/>
          </a:bodyPr>
          <a:lstStyle/>
          <a:p>
            <a:pPr marL="0" indent="0">
              <a:buNone/>
            </a:pPr>
            <a:r>
              <a:rPr lang="en-US" sz="1800" dirty="0" smtClean="0"/>
              <a:t>Tools are provided for kids to create original art that they can save, like and share. There are several different art experiences to choose from.</a:t>
            </a:r>
            <a:endParaRPr lang="en-US" sz="1800" dirty="0"/>
          </a:p>
        </p:txBody>
      </p:sp>
      <p:pic>
        <p:nvPicPr>
          <p:cNvPr id="6" name="Picture 5"/>
          <p:cNvPicPr/>
          <p:nvPr/>
        </p:nvPicPr>
        <p:blipFill>
          <a:blip r:embed="rId2"/>
          <a:stretch>
            <a:fillRect/>
          </a:stretch>
        </p:blipFill>
        <p:spPr>
          <a:xfrm>
            <a:off x="2743200" y="533400"/>
            <a:ext cx="5943600" cy="4544060"/>
          </a:xfrm>
          <a:prstGeom prst="rect">
            <a:avLst/>
          </a:prstGeom>
        </p:spPr>
      </p:pic>
    </p:spTree>
    <p:extLst>
      <p:ext uri="{BB962C8B-B14F-4D97-AF65-F5344CB8AC3E}">
        <p14:creationId xmlns:p14="http://schemas.microsoft.com/office/powerpoint/2010/main" val="32945256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7239000" cy="1143000"/>
          </a:xfrm>
        </p:spPr>
        <p:txBody>
          <a:bodyPr/>
          <a:lstStyle/>
          <a:p>
            <a:r>
              <a:rPr lang="en-US" sz="6600" dirty="0" smtClean="0">
                <a:solidFill>
                  <a:srgbClr val="FFC000"/>
                </a:solidFill>
              </a:rPr>
              <a:t>Have a Say</a:t>
            </a:r>
            <a:endParaRPr lang="en-US" sz="6600" dirty="0">
              <a:solidFill>
                <a:srgbClr val="FFC000"/>
              </a:solidFill>
            </a:endParaRPr>
          </a:p>
        </p:txBody>
      </p:sp>
      <p:sp>
        <p:nvSpPr>
          <p:cNvPr id="3" name="Content Placeholder 2"/>
          <p:cNvSpPr>
            <a:spLocks noGrp="1"/>
          </p:cNvSpPr>
          <p:nvPr>
            <p:ph sz="quarter" idx="13"/>
          </p:nvPr>
        </p:nvSpPr>
        <p:spPr>
          <a:xfrm>
            <a:off x="762000" y="656572"/>
            <a:ext cx="1905000" cy="3915428"/>
          </a:xfrm>
        </p:spPr>
        <p:txBody>
          <a:bodyPr>
            <a:noAutofit/>
          </a:bodyPr>
          <a:lstStyle/>
          <a:p>
            <a:pPr marL="0" indent="0">
              <a:buNone/>
            </a:pPr>
            <a:r>
              <a:rPr lang="en-US" sz="1800" dirty="0"/>
              <a:t>You can also rate items in togetherville and view comparisons and ratings of the entire community or just your neighborhood</a:t>
            </a:r>
          </a:p>
        </p:txBody>
      </p:sp>
      <p:pic>
        <p:nvPicPr>
          <p:cNvPr id="5" name="Picture 4"/>
          <p:cNvPicPr/>
          <p:nvPr/>
        </p:nvPicPr>
        <p:blipFill>
          <a:blip r:embed="rId2"/>
          <a:stretch>
            <a:fillRect/>
          </a:stretch>
        </p:blipFill>
        <p:spPr>
          <a:xfrm>
            <a:off x="2743200" y="685800"/>
            <a:ext cx="5943600" cy="4394835"/>
          </a:xfrm>
          <a:prstGeom prst="rect">
            <a:avLst/>
          </a:prstGeom>
        </p:spPr>
      </p:pic>
    </p:spTree>
    <p:extLst>
      <p:ext uri="{BB962C8B-B14F-4D97-AF65-F5344CB8AC3E}">
        <p14:creationId xmlns:p14="http://schemas.microsoft.com/office/powerpoint/2010/main" val="18604248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257800"/>
            <a:ext cx="7239000" cy="1143000"/>
          </a:xfrm>
        </p:spPr>
        <p:txBody>
          <a:bodyPr/>
          <a:lstStyle/>
          <a:p>
            <a:r>
              <a:rPr lang="en-US" sz="6600" dirty="0" smtClean="0">
                <a:solidFill>
                  <a:srgbClr val="FFC000"/>
                </a:solidFill>
              </a:rPr>
              <a:t>My Neighborhood</a:t>
            </a:r>
            <a:endParaRPr lang="en-US" sz="6600" dirty="0">
              <a:solidFill>
                <a:srgbClr val="FFC000"/>
              </a:solidFill>
            </a:endParaRPr>
          </a:p>
        </p:txBody>
      </p:sp>
      <p:sp>
        <p:nvSpPr>
          <p:cNvPr id="3" name="Content Placeholder 2"/>
          <p:cNvSpPr>
            <a:spLocks noGrp="1"/>
          </p:cNvSpPr>
          <p:nvPr>
            <p:ph sz="quarter" idx="13"/>
          </p:nvPr>
        </p:nvSpPr>
        <p:spPr>
          <a:xfrm>
            <a:off x="990600" y="584200"/>
            <a:ext cx="7316724" cy="711200"/>
          </a:xfrm>
        </p:spPr>
        <p:txBody>
          <a:bodyPr>
            <a:normAutofit fontScale="55000" lnSpcReduction="20000"/>
          </a:bodyPr>
          <a:lstStyle/>
          <a:p>
            <a:pPr marL="0" indent="0">
              <a:buNone/>
            </a:pPr>
            <a:r>
              <a:rPr lang="en-US" dirty="0" smtClean="0"/>
              <a:t>In My Neighborhood, kids can create a status and comment on their activity and the activities of linked members. They can also see alerts and  access their allowance and gifts.</a:t>
            </a:r>
            <a:endParaRPr lang="en-US" dirty="0"/>
          </a:p>
        </p:txBody>
      </p:sp>
      <p:pic>
        <p:nvPicPr>
          <p:cNvPr id="7170" name="Picture 2" descr="http://www.toptenreviews.com/i/rev/misc/articles/5833/top-10-social-n-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244600"/>
            <a:ext cx="6248400" cy="4165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872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Quips</a:t>
            </a:r>
            <a:endParaRPr lang="en-US" dirty="0">
              <a:solidFill>
                <a:srgbClr val="FFC000"/>
              </a:solidFill>
            </a:endParaRPr>
          </a:p>
        </p:txBody>
      </p:sp>
      <p:pic>
        <p:nvPicPr>
          <p:cNvPr id="5125" name="Picture 5" descr="Togetherville-qu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648" y="228600"/>
            <a:ext cx="2409825" cy="2847976"/>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a:spLocks noGrp="1"/>
          </p:cNvSpPr>
          <p:nvPr>
            <p:ph sz="quarter" idx="13"/>
          </p:nvPr>
        </p:nvSpPr>
        <p:spPr>
          <a:xfrm>
            <a:off x="753648" y="3198834"/>
            <a:ext cx="2751552" cy="2211366"/>
          </a:xfrm>
        </p:spPr>
        <p:txBody>
          <a:bodyPr>
            <a:noAutofit/>
          </a:bodyPr>
          <a:lstStyle/>
          <a:p>
            <a:pPr marL="0" indent="0">
              <a:buNone/>
            </a:pPr>
            <a:r>
              <a:rPr lang="en-US" sz="1500" dirty="0" smtClean="0"/>
              <a:t>Kids can communicate their status  through pre-written messages called quips. They can custom write quips and submit for approval. Also, kids can comment directly with Me-text that is filtered through a white list filter before display. Me-text is also moderated.</a:t>
            </a:r>
            <a:endParaRPr lang="en-US" sz="1500" dirty="0"/>
          </a:p>
        </p:txBody>
      </p:sp>
      <p:pic>
        <p:nvPicPr>
          <p:cNvPr id="512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838200"/>
            <a:ext cx="4774919" cy="4721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23561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257800"/>
            <a:ext cx="7239000" cy="1143000"/>
          </a:xfrm>
        </p:spPr>
        <p:txBody>
          <a:bodyPr/>
          <a:lstStyle/>
          <a:p>
            <a:r>
              <a:rPr lang="en-US" dirty="0" smtClean="0">
                <a:solidFill>
                  <a:srgbClr val="FFC000"/>
                </a:solidFill>
              </a:rPr>
              <a:t>T-Bills</a:t>
            </a:r>
            <a:endParaRPr lang="en-US" dirty="0">
              <a:solidFill>
                <a:srgbClr val="FFC000"/>
              </a:solidFill>
            </a:endParaRPr>
          </a:p>
        </p:txBody>
      </p:sp>
      <p:sp>
        <p:nvSpPr>
          <p:cNvPr id="3" name="Content Placeholder 2"/>
          <p:cNvSpPr>
            <a:spLocks noGrp="1"/>
          </p:cNvSpPr>
          <p:nvPr>
            <p:ph sz="quarter" idx="13"/>
          </p:nvPr>
        </p:nvSpPr>
        <p:spPr>
          <a:xfrm>
            <a:off x="914400" y="685800"/>
            <a:ext cx="7165848" cy="1444752"/>
          </a:xfrm>
        </p:spPr>
        <p:txBody>
          <a:bodyPr>
            <a:normAutofit fontScale="47500" lnSpcReduction="20000"/>
          </a:bodyPr>
          <a:lstStyle/>
          <a:p>
            <a:r>
              <a:rPr lang="en-US" dirty="0" smtClean="0"/>
              <a:t>There are no ads on togetherville and no subscriptions but the site is monetized through parents purchase of in world currency called T-Bills. </a:t>
            </a:r>
          </a:p>
          <a:p>
            <a:r>
              <a:rPr lang="en-US" dirty="0" smtClean="0"/>
              <a:t>Parents can buy T-bills for their children which they in turn can use to buy premium items and  games in togetherville.</a:t>
            </a:r>
          </a:p>
          <a:p>
            <a:r>
              <a:rPr lang="en-US" dirty="0" smtClean="0"/>
              <a:t>Kids can also win a small amount of T-bills through activities on the site like winning a game challenged against a friend.</a:t>
            </a:r>
          </a:p>
          <a:p>
            <a:r>
              <a:rPr lang="en-US" dirty="0" smtClean="0"/>
              <a:t>Parents can hold back allowances as in the real world, for any reason.</a:t>
            </a:r>
            <a:endParaRPr lang="en-US" dirty="0"/>
          </a:p>
        </p:txBody>
      </p:sp>
      <p:pic>
        <p:nvPicPr>
          <p:cNvPr id="7" name="Picture 6"/>
          <p:cNvPicPr/>
          <p:nvPr/>
        </p:nvPicPr>
        <p:blipFill>
          <a:blip r:embed="rId2"/>
          <a:stretch>
            <a:fillRect/>
          </a:stretch>
        </p:blipFill>
        <p:spPr>
          <a:xfrm>
            <a:off x="1219200" y="2075624"/>
            <a:ext cx="5486400" cy="3258376"/>
          </a:xfrm>
          <a:prstGeom prst="rect">
            <a:avLst/>
          </a:prstGeom>
        </p:spPr>
      </p:pic>
    </p:spTree>
    <p:extLst>
      <p:ext uri="{BB962C8B-B14F-4D97-AF65-F5344CB8AC3E}">
        <p14:creationId xmlns:p14="http://schemas.microsoft.com/office/powerpoint/2010/main" val="6664506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257800"/>
            <a:ext cx="7239000" cy="1143000"/>
          </a:xfrm>
        </p:spPr>
        <p:txBody>
          <a:bodyPr/>
          <a:lstStyle/>
          <a:p>
            <a:r>
              <a:rPr lang="en-US" sz="6600" dirty="0" smtClean="0">
                <a:solidFill>
                  <a:srgbClr val="FFC000"/>
                </a:solidFill>
              </a:rPr>
              <a:t>Gifts</a:t>
            </a:r>
            <a:endParaRPr lang="en-US" sz="6600" dirty="0">
              <a:solidFill>
                <a:srgbClr val="FFC000"/>
              </a:solidFill>
            </a:endParaRPr>
          </a:p>
        </p:txBody>
      </p:sp>
      <p:sp>
        <p:nvSpPr>
          <p:cNvPr id="3" name="Content Placeholder 2"/>
          <p:cNvSpPr>
            <a:spLocks noGrp="1"/>
          </p:cNvSpPr>
          <p:nvPr>
            <p:ph sz="quarter" idx="13"/>
          </p:nvPr>
        </p:nvSpPr>
        <p:spPr>
          <a:xfrm>
            <a:off x="990600" y="584200"/>
            <a:ext cx="7316724" cy="863600"/>
          </a:xfrm>
        </p:spPr>
        <p:txBody>
          <a:bodyPr>
            <a:normAutofit fontScale="70000" lnSpcReduction="20000"/>
          </a:bodyPr>
          <a:lstStyle/>
          <a:p>
            <a:pPr marL="0" indent="0">
              <a:buNone/>
            </a:pPr>
            <a:r>
              <a:rPr lang="en-US" dirty="0" smtClean="0"/>
              <a:t>Parents and other members can also give gifts that will appear in the child’s My Neighborhood area when they log in. Children can then send back hearts and comment.</a:t>
            </a:r>
            <a:endParaRPr lang="en-US" dirty="0"/>
          </a:p>
        </p:txBody>
      </p:sp>
      <p:pic>
        <p:nvPicPr>
          <p:cNvPr id="5" name="Picture 4"/>
          <p:cNvPicPr/>
          <p:nvPr/>
        </p:nvPicPr>
        <p:blipFill>
          <a:blip r:embed="rId2"/>
          <a:stretch>
            <a:fillRect/>
          </a:stretch>
        </p:blipFill>
        <p:spPr>
          <a:xfrm>
            <a:off x="1600200" y="1809115"/>
            <a:ext cx="5943600" cy="3239770"/>
          </a:xfrm>
          <a:prstGeom prst="rect">
            <a:avLst/>
          </a:prstGeom>
        </p:spPr>
      </p:pic>
    </p:spTree>
    <p:extLst>
      <p:ext uri="{BB962C8B-B14F-4D97-AF65-F5344CB8AC3E}">
        <p14:creationId xmlns:p14="http://schemas.microsoft.com/office/powerpoint/2010/main" val="40510901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3000" y="5257800"/>
            <a:ext cx="7239000" cy="1143000"/>
          </a:xfrm>
        </p:spPr>
        <p:txBody>
          <a:bodyPr/>
          <a:lstStyle/>
          <a:p>
            <a:r>
              <a:rPr lang="en-US" sz="6600" dirty="0" smtClean="0">
                <a:solidFill>
                  <a:srgbClr val="FFC000"/>
                </a:solidFill>
              </a:rPr>
              <a:t>Other Networks</a:t>
            </a:r>
            <a:endParaRPr lang="en-US" sz="6600" dirty="0">
              <a:solidFill>
                <a:srgbClr val="FFC000"/>
              </a:solidFill>
            </a:endParaRPr>
          </a:p>
        </p:txBody>
      </p:sp>
      <p:sp>
        <p:nvSpPr>
          <p:cNvPr id="6" name="Content Placeholder 5"/>
          <p:cNvSpPr>
            <a:spLocks noGrp="1"/>
          </p:cNvSpPr>
          <p:nvPr>
            <p:ph idx="1"/>
          </p:nvPr>
        </p:nvSpPr>
        <p:spPr>
          <a:xfrm>
            <a:off x="1219200" y="838200"/>
            <a:ext cx="7467600" cy="4876800"/>
          </a:xfrm>
        </p:spPr>
        <p:txBody>
          <a:bodyPr>
            <a:normAutofit fontScale="62500" lnSpcReduction="20000"/>
          </a:bodyPr>
          <a:lstStyle/>
          <a:p>
            <a:r>
              <a:rPr lang="en-US" b="1" dirty="0"/>
              <a:t>1. </a:t>
            </a:r>
            <a:r>
              <a:rPr lang="en-US" b="1" dirty="0" err="1">
                <a:hlinkClick r:id="rId2"/>
              </a:rPr>
              <a:t>ScuttlePad</a:t>
            </a:r>
            <a:r>
              <a:rPr lang="en-US" b="1" dirty="0"/>
              <a:t> (2010) Age 7+</a:t>
            </a:r>
            <a:endParaRPr lang="en-US" dirty="0"/>
          </a:p>
          <a:p>
            <a:r>
              <a:rPr lang="en-US" dirty="0"/>
              <a:t>Social network with training wheels is safe but limited.</a:t>
            </a:r>
          </a:p>
          <a:p>
            <a:r>
              <a:rPr lang="en-US" b="1" dirty="0" smtClean="0"/>
              <a:t>2. </a:t>
            </a:r>
            <a:r>
              <a:rPr lang="en-US" b="1" dirty="0">
                <a:hlinkClick r:id="rId3"/>
              </a:rPr>
              <a:t>WhatsWhat.me</a:t>
            </a:r>
            <a:r>
              <a:rPr lang="en-US" b="1" dirty="0"/>
              <a:t> (2011) Age7+</a:t>
            </a:r>
            <a:endParaRPr lang="en-US" dirty="0"/>
          </a:p>
          <a:p>
            <a:r>
              <a:rPr lang="en-US" dirty="0"/>
              <a:t>Tween social network with top-notch safety features.</a:t>
            </a:r>
          </a:p>
          <a:p>
            <a:r>
              <a:rPr lang="en-US" b="1" dirty="0" smtClean="0"/>
              <a:t>3. </a:t>
            </a:r>
            <a:r>
              <a:rPr lang="en-US" b="1" dirty="0" err="1">
                <a:hlinkClick r:id="rId4"/>
              </a:rPr>
              <a:t>Yoursphere</a:t>
            </a:r>
            <a:r>
              <a:rPr lang="en-US" b="1" dirty="0"/>
              <a:t> (2009) Age 9+</a:t>
            </a:r>
            <a:endParaRPr lang="en-US" dirty="0"/>
          </a:p>
          <a:p>
            <a:r>
              <a:rPr lang="en-US" dirty="0"/>
              <a:t>Kid-only social network promises to block dangerous adults.</a:t>
            </a:r>
          </a:p>
          <a:p>
            <a:r>
              <a:rPr lang="en-US" b="1" dirty="0" smtClean="0"/>
              <a:t>4. </a:t>
            </a:r>
            <a:r>
              <a:rPr lang="en-US" b="1" dirty="0">
                <a:hlinkClick r:id="rId5"/>
              </a:rPr>
              <a:t>Franktown Rocks</a:t>
            </a:r>
            <a:r>
              <a:rPr lang="en-US" b="1" dirty="0"/>
              <a:t> (2009) Age 10+</a:t>
            </a:r>
            <a:endParaRPr lang="en-US" dirty="0"/>
          </a:p>
          <a:p>
            <a:r>
              <a:rPr lang="en-US" dirty="0"/>
              <a:t>Music and social networking combine in safe, cool hangout.</a:t>
            </a:r>
          </a:p>
          <a:p>
            <a:r>
              <a:rPr lang="en-US" b="1" dirty="0" smtClean="0"/>
              <a:t>5. </a:t>
            </a:r>
            <a:r>
              <a:rPr lang="en-US" b="1" dirty="0" err="1">
                <a:hlinkClick r:id="rId6"/>
              </a:rPr>
              <a:t>GiantHello</a:t>
            </a:r>
            <a:r>
              <a:rPr lang="en-US" b="1" dirty="0"/>
              <a:t> (2010) Age 10+</a:t>
            </a:r>
            <a:endParaRPr lang="en-US" dirty="0"/>
          </a:p>
          <a:p>
            <a:r>
              <a:rPr lang="en-US" dirty="0"/>
              <a:t>Facebook-lite gets a lot right, but watch out for games.</a:t>
            </a:r>
          </a:p>
          <a:p>
            <a:r>
              <a:rPr lang="en-US" b="1" dirty="0" smtClean="0"/>
              <a:t>6. </a:t>
            </a:r>
            <a:r>
              <a:rPr lang="en-US" b="1" dirty="0" err="1">
                <a:hlinkClick r:id="rId7"/>
              </a:rPr>
              <a:t>GirlSense</a:t>
            </a:r>
            <a:r>
              <a:rPr lang="en-US" b="1" dirty="0"/>
              <a:t> (2009) Age 10+</a:t>
            </a:r>
            <a:endParaRPr lang="en-US" dirty="0"/>
          </a:p>
          <a:p>
            <a:r>
              <a:rPr lang="en-US" dirty="0"/>
              <a:t>Safe, creative community for tween fashionistas.</a:t>
            </a:r>
          </a:p>
          <a:p>
            <a:r>
              <a:rPr lang="en-US" b="1" dirty="0" smtClean="0"/>
              <a:t>7. </a:t>
            </a:r>
            <a:r>
              <a:rPr lang="en-US" b="1" dirty="0" err="1">
                <a:hlinkClick r:id="rId8"/>
              </a:rPr>
              <a:t>Sweety</a:t>
            </a:r>
            <a:r>
              <a:rPr lang="en-US" b="1" dirty="0">
                <a:hlinkClick r:id="rId8"/>
              </a:rPr>
              <a:t> High</a:t>
            </a:r>
            <a:r>
              <a:rPr lang="en-US" b="1" dirty="0"/>
              <a:t> (2010) Age 11+</a:t>
            </a:r>
            <a:endParaRPr lang="en-US" dirty="0"/>
          </a:p>
          <a:p>
            <a:r>
              <a:rPr lang="en-US" dirty="0"/>
              <a:t>Fun, closed social network for girls is strong on privacy.</a:t>
            </a:r>
          </a:p>
          <a:p>
            <a:r>
              <a:rPr lang="en-US" b="1" dirty="0" smtClean="0"/>
              <a:t>8. </a:t>
            </a:r>
            <a:r>
              <a:rPr lang="en-US" b="1" dirty="0" err="1">
                <a:hlinkClick r:id="rId9"/>
              </a:rPr>
              <a:t>Imbee</a:t>
            </a:r>
            <a:r>
              <a:rPr lang="en-US" b="1" dirty="0"/>
              <a:t> (2011) Age 10+</a:t>
            </a:r>
            <a:endParaRPr lang="en-US" dirty="0"/>
          </a:p>
          <a:p>
            <a:r>
              <a:rPr lang="en-US" dirty="0"/>
              <a:t>Safer social networking if parents stay involved</a:t>
            </a:r>
            <a:r>
              <a:rPr lang="en-US" dirty="0" smtClean="0"/>
              <a:t>.</a:t>
            </a:r>
            <a:endParaRPr lang="en-US" dirty="0"/>
          </a:p>
        </p:txBody>
      </p:sp>
    </p:spTree>
    <p:extLst>
      <p:ext uri="{BB962C8B-B14F-4D97-AF65-F5344CB8AC3E}">
        <p14:creationId xmlns:p14="http://schemas.microsoft.com/office/powerpoint/2010/main" val="1982220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257800"/>
            <a:ext cx="8229600" cy="1143000"/>
          </a:xfrm>
        </p:spPr>
        <p:txBody>
          <a:bodyPr/>
          <a:lstStyle/>
          <a:p>
            <a:r>
              <a:rPr lang="en-US" dirty="0">
                <a:solidFill>
                  <a:srgbClr val="FFC000"/>
                </a:solidFill>
              </a:rPr>
              <a:t>Use Cases</a:t>
            </a:r>
          </a:p>
        </p:txBody>
      </p:sp>
      <p:sp>
        <p:nvSpPr>
          <p:cNvPr id="3" name="Content Placeholder 2"/>
          <p:cNvSpPr>
            <a:spLocks noGrp="1"/>
          </p:cNvSpPr>
          <p:nvPr>
            <p:ph sz="quarter" idx="13"/>
          </p:nvPr>
        </p:nvSpPr>
        <p:spPr>
          <a:xfrm>
            <a:off x="838200" y="457200"/>
            <a:ext cx="7848600" cy="5029200"/>
          </a:xfrm>
        </p:spPr>
        <p:txBody>
          <a:bodyPr>
            <a:normAutofit fontScale="25000" lnSpcReduction="20000"/>
          </a:bodyPr>
          <a:lstStyle/>
          <a:p>
            <a:pPr marL="0" indent="0">
              <a:buNone/>
            </a:pPr>
            <a:r>
              <a:rPr lang="en-US" sz="8000" b="1" dirty="0" smtClean="0">
                <a:solidFill>
                  <a:schemeClr val="tx2">
                    <a:lumMod val="75000"/>
                  </a:schemeClr>
                </a:solidFill>
              </a:rPr>
              <a:t>Kids </a:t>
            </a:r>
          </a:p>
          <a:p>
            <a:r>
              <a:rPr lang="en-US" sz="8000" dirty="0" smtClean="0">
                <a:solidFill>
                  <a:schemeClr val="tx2">
                    <a:lumMod val="75000"/>
                  </a:schemeClr>
                </a:solidFill>
              </a:rPr>
              <a:t>They want to emulate older experience as part of Identity formation.        </a:t>
            </a:r>
          </a:p>
          <a:p>
            <a:r>
              <a:rPr lang="en-US" sz="8000" dirty="0" smtClean="0">
                <a:solidFill>
                  <a:schemeClr val="tx2">
                    <a:lumMod val="75000"/>
                  </a:schemeClr>
                </a:solidFill>
              </a:rPr>
              <a:t>They want to engage online with their communities and network with their peers.</a:t>
            </a:r>
            <a:endParaRPr lang="en-US" sz="8000" dirty="0">
              <a:solidFill>
                <a:schemeClr val="tx2">
                  <a:lumMod val="75000"/>
                </a:schemeClr>
              </a:solidFill>
            </a:endParaRPr>
          </a:p>
          <a:p>
            <a:pPr marL="0" indent="0">
              <a:buNone/>
            </a:pPr>
            <a:r>
              <a:rPr lang="en-US" sz="8000" dirty="0" smtClean="0">
                <a:solidFill>
                  <a:schemeClr val="tx2">
                    <a:lumMod val="75000"/>
                  </a:schemeClr>
                </a:solidFill>
              </a:rPr>
              <a:t>Share photos and video, comment, invite friends, play games, create art</a:t>
            </a:r>
            <a:endParaRPr lang="en-US" sz="8000" dirty="0">
              <a:solidFill>
                <a:schemeClr val="tx2">
                  <a:lumMod val="75000"/>
                </a:schemeClr>
              </a:solidFill>
            </a:endParaRPr>
          </a:p>
          <a:p>
            <a:pPr marL="0" indent="0">
              <a:buNone/>
            </a:pPr>
            <a:endParaRPr lang="en-US" sz="8000" dirty="0" smtClean="0">
              <a:solidFill>
                <a:schemeClr val="tx2">
                  <a:lumMod val="75000"/>
                </a:schemeClr>
              </a:solidFill>
            </a:endParaRPr>
          </a:p>
          <a:p>
            <a:pPr marL="0" indent="0">
              <a:buNone/>
            </a:pPr>
            <a:r>
              <a:rPr lang="en-US" sz="8000" b="1" dirty="0" smtClean="0">
                <a:solidFill>
                  <a:schemeClr val="tx2">
                    <a:lumMod val="75000"/>
                  </a:schemeClr>
                </a:solidFill>
              </a:rPr>
              <a:t>Parents </a:t>
            </a:r>
            <a:endParaRPr lang="en-US" sz="8000" b="1" dirty="0">
              <a:solidFill>
                <a:schemeClr val="tx2">
                  <a:lumMod val="75000"/>
                </a:schemeClr>
              </a:solidFill>
            </a:endParaRPr>
          </a:p>
          <a:p>
            <a:r>
              <a:rPr lang="en-US" sz="8000" dirty="0" smtClean="0">
                <a:solidFill>
                  <a:schemeClr val="tx2">
                    <a:lumMod val="75000"/>
                  </a:schemeClr>
                </a:solidFill>
              </a:rPr>
              <a:t>Share emerging experiences with children , educate and guide kids       </a:t>
            </a:r>
            <a:endParaRPr lang="en-US" sz="8000" dirty="0">
              <a:solidFill>
                <a:schemeClr val="tx2">
                  <a:lumMod val="75000"/>
                </a:schemeClr>
              </a:solidFill>
            </a:endParaRPr>
          </a:p>
          <a:p>
            <a:r>
              <a:rPr lang="en-US" sz="8000" dirty="0">
                <a:solidFill>
                  <a:schemeClr val="tx2">
                    <a:lumMod val="75000"/>
                  </a:schemeClr>
                </a:solidFill>
              </a:rPr>
              <a:t>P</a:t>
            </a:r>
            <a:r>
              <a:rPr lang="en-US" sz="8000" dirty="0" smtClean="0">
                <a:solidFill>
                  <a:schemeClr val="tx2">
                    <a:lumMod val="75000"/>
                  </a:schemeClr>
                </a:solidFill>
              </a:rPr>
              <a:t>rovide safe entertainment and learning environment for their kids</a:t>
            </a:r>
          </a:p>
          <a:p>
            <a:r>
              <a:rPr lang="en-US" sz="8000" dirty="0" smtClean="0">
                <a:solidFill>
                  <a:schemeClr val="tx2">
                    <a:lumMod val="75000"/>
                  </a:schemeClr>
                </a:solidFill>
              </a:rPr>
              <a:t>To interact with their children and share new experiences</a:t>
            </a:r>
            <a:endParaRPr lang="en-US" sz="8000" dirty="0">
              <a:solidFill>
                <a:schemeClr val="tx2">
                  <a:lumMod val="75000"/>
                </a:schemeClr>
              </a:solidFill>
            </a:endParaRPr>
          </a:p>
          <a:p>
            <a:pPr marL="0" indent="0">
              <a:buNone/>
            </a:pPr>
            <a:r>
              <a:rPr lang="en-US" sz="8000" dirty="0" smtClean="0">
                <a:solidFill>
                  <a:schemeClr val="tx2">
                    <a:lumMod val="75000"/>
                  </a:schemeClr>
                </a:solidFill>
              </a:rPr>
              <a:t>Set up communities and accounts, monitor kids, engage with kids</a:t>
            </a:r>
            <a:endParaRPr lang="en-US" sz="8000" dirty="0">
              <a:solidFill>
                <a:schemeClr val="tx2">
                  <a:lumMod val="75000"/>
                </a:schemeClr>
              </a:solidFill>
            </a:endParaRPr>
          </a:p>
          <a:p>
            <a:pPr marL="0" indent="0">
              <a:buNone/>
            </a:pPr>
            <a:endParaRPr lang="en-US" sz="8000" dirty="0" smtClean="0">
              <a:solidFill>
                <a:schemeClr val="tx2">
                  <a:lumMod val="75000"/>
                </a:schemeClr>
              </a:solidFill>
            </a:endParaRPr>
          </a:p>
          <a:p>
            <a:pPr marL="0" indent="0">
              <a:buNone/>
            </a:pPr>
            <a:r>
              <a:rPr lang="en-US" sz="8000" b="1" dirty="0" smtClean="0">
                <a:solidFill>
                  <a:schemeClr val="tx2">
                    <a:lumMod val="75000"/>
                  </a:schemeClr>
                </a:solidFill>
              </a:rPr>
              <a:t>Teachers</a:t>
            </a:r>
            <a:endParaRPr lang="en-US" sz="8000" b="1" dirty="0">
              <a:solidFill>
                <a:schemeClr val="tx2">
                  <a:lumMod val="75000"/>
                </a:schemeClr>
              </a:solidFill>
            </a:endParaRPr>
          </a:p>
          <a:p>
            <a:r>
              <a:rPr lang="en-US" sz="8000" dirty="0" smtClean="0">
                <a:solidFill>
                  <a:schemeClr val="tx2">
                    <a:lumMod val="75000"/>
                  </a:schemeClr>
                </a:solidFill>
              </a:rPr>
              <a:t>Provide enhanced learning experiences</a:t>
            </a:r>
            <a:endParaRPr lang="en-US" sz="8000" dirty="0">
              <a:solidFill>
                <a:schemeClr val="tx2">
                  <a:lumMod val="75000"/>
                </a:schemeClr>
              </a:solidFill>
            </a:endParaRPr>
          </a:p>
          <a:p>
            <a:r>
              <a:rPr lang="en-US" sz="8000" dirty="0" smtClean="0">
                <a:solidFill>
                  <a:schemeClr val="tx2">
                    <a:lumMod val="75000"/>
                  </a:schemeClr>
                </a:solidFill>
              </a:rPr>
              <a:t>Encourage kids to engage and collaborate in social environments</a:t>
            </a:r>
            <a:endParaRPr lang="en-US" sz="8000" dirty="0">
              <a:solidFill>
                <a:schemeClr val="tx2">
                  <a:lumMod val="75000"/>
                </a:schemeClr>
              </a:solidFill>
            </a:endParaRPr>
          </a:p>
          <a:p>
            <a:pPr marL="0" indent="0">
              <a:buNone/>
            </a:pPr>
            <a:r>
              <a:rPr lang="en-US" sz="8000" dirty="0" smtClean="0">
                <a:solidFill>
                  <a:schemeClr val="tx2">
                    <a:lumMod val="75000"/>
                  </a:schemeClr>
                </a:solidFill>
              </a:rPr>
              <a:t>Create lessons, engage in discussions and activities, </a:t>
            </a:r>
            <a:r>
              <a:rPr lang="en-US" sz="8000" dirty="0">
                <a:solidFill>
                  <a:schemeClr val="tx2">
                    <a:lumMod val="75000"/>
                  </a:schemeClr>
                </a:solidFill>
              </a:rPr>
              <a:t>monitor </a:t>
            </a:r>
            <a:r>
              <a:rPr lang="en-US" sz="8000" dirty="0" smtClean="0">
                <a:solidFill>
                  <a:schemeClr val="tx2">
                    <a:lumMod val="75000"/>
                  </a:schemeClr>
                </a:solidFill>
              </a:rPr>
              <a:t>and report</a:t>
            </a:r>
          </a:p>
        </p:txBody>
      </p:sp>
    </p:spTree>
    <p:extLst>
      <p:ext uri="{BB962C8B-B14F-4D97-AF65-F5344CB8AC3E}">
        <p14:creationId xmlns:p14="http://schemas.microsoft.com/office/powerpoint/2010/main" val="28487726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rgbClr val="FFC000"/>
                </a:solidFill>
              </a:rPr>
              <a:t>Resources</a:t>
            </a:r>
            <a:endParaRPr lang="en-US" dirty="0">
              <a:solidFill>
                <a:srgbClr val="FFC000"/>
              </a:solidFill>
            </a:endParaRPr>
          </a:p>
        </p:txBody>
      </p:sp>
      <p:sp>
        <p:nvSpPr>
          <p:cNvPr id="6" name="Content Placeholder 5"/>
          <p:cNvSpPr>
            <a:spLocks noGrp="1"/>
          </p:cNvSpPr>
          <p:nvPr>
            <p:ph idx="1"/>
          </p:nvPr>
        </p:nvSpPr>
        <p:spPr/>
        <p:txBody>
          <a:bodyPr>
            <a:normAutofit/>
          </a:bodyPr>
          <a:lstStyle/>
          <a:p>
            <a:r>
              <a:rPr lang="en-US" dirty="0" smtClean="0"/>
              <a:t>‘We</a:t>
            </a:r>
            <a:r>
              <a:rPr lang="en-US" dirty="0"/>
              <a:t>, the Web </a:t>
            </a:r>
            <a:r>
              <a:rPr lang="en-US" dirty="0" smtClean="0"/>
              <a:t>Kids’ article</a:t>
            </a:r>
          </a:p>
          <a:p>
            <a:pPr marL="400050" lvl="1" indent="0">
              <a:buNone/>
            </a:pPr>
            <a:r>
              <a:rPr lang="en-US" sz="1600" dirty="0" smtClean="0"/>
              <a:t>http</a:t>
            </a:r>
            <a:r>
              <a:rPr lang="en-US" sz="1600" dirty="0"/>
              <a:t>://www.theatlantic.com/technology/archive/2012/02/we-the-web-kids/253382/</a:t>
            </a:r>
          </a:p>
          <a:p>
            <a:r>
              <a:rPr lang="en-US" dirty="0" smtClean="0"/>
              <a:t>‘Digital Nation’ documentary</a:t>
            </a:r>
          </a:p>
          <a:p>
            <a:pPr marL="400050" lvl="1" indent="0">
              <a:buNone/>
            </a:pPr>
            <a:r>
              <a:rPr lang="en-US" sz="1600" dirty="0"/>
              <a:t>http://www.pbs.org/wgbh/pages/frontline/digitalnation/view</a:t>
            </a:r>
            <a:r>
              <a:rPr lang="en-US" sz="600" dirty="0"/>
              <a:t>/</a:t>
            </a:r>
            <a:endParaRPr lang="en-US" sz="600" dirty="0" smtClean="0"/>
          </a:p>
          <a:p>
            <a:r>
              <a:rPr lang="en-US" dirty="0" smtClean="0"/>
              <a:t>‘Stop Bullying’ website</a:t>
            </a:r>
          </a:p>
          <a:p>
            <a:pPr marL="400050" lvl="1" indent="0">
              <a:buNone/>
            </a:pPr>
            <a:r>
              <a:rPr lang="en-US" dirty="0"/>
              <a:t>http://stopbullying.gov</a:t>
            </a:r>
            <a:r>
              <a:rPr lang="en-US" dirty="0" smtClean="0"/>
              <a:t>/</a:t>
            </a:r>
          </a:p>
          <a:p>
            <a:r>
              <a:rPr lang="en-US" dirty="0"/>
              <a:t>Togetherville Privacy </a:t>
            </a:r>
            <a:r>
              <a:rPr lang="en-US" dirty="0" smtClean="0"/>
              <a:t>Policy</a:t>
            </a:r>
          </a:p>
          <a:p>
            <a:pPr marL="400050" lvl="1" indent="0">
              <a:buNone/>
            </a:pPr>
            <a:r>
              <a:rPr lang="en-US" dirty="0"/>
              <a:t>http://togetherville.com/privacy</a:t>
            </a:r>
          </a:p>
        </p:txBody>
      </p:sp>
    </p:spTree>
    <p:extLst>
      <p:ext uri="{BB962C8B-B14F-4D97-AF65-F5344CB8AC3E}">
        <p14:creationId xmlns:p14="http://schemas.microsoft.com/office/powerpoint/2010/main" val="126597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5257800"/>
            <a:ext cx="7239000" cy="1143000"/>
          </a:xfrm>
        </p:spPr>
        <p:txBody>
          <a:bodyPr/>
          <a:lstStyle/>
          <a:p>
            <a:r>
              <a:rPr lang="en-US" dirty="0" smtClean="0">
                <a:solidFill>
                  <a:srgbClr val="FFC000"/>
                </a:solidFill>
              </a:rPr>
              <a:t>Statistics</a:t>
            </a:r>
            <a:endParaRPr lang="en-US" b="0" dirty="0">
              <a:solidFill>
                <a:srgbClr val="FFC000"/>
              </a:solidFill>
              <a:effectLst/>
            </a:endParaRPr>
          </a:p>
        </p:txBody>
      </p:sp>
      <p:sp>
        <p:nvSpPr>
          <p:cNvPr id="4" name="Content Placeholder 3"/>
          <p:cNvSpPr>
            <a:spLocks noGrp="1"/>
          </p:cNvSpPr>
          <p:nvPr>
            <p:ph sz="quarter" idx="13"/>
          </p:nvPr>
        </p:nvSpPr>
        <p:spPr>
          <a:xfrm>
            <a:off x="914400" y="3429000"/>
            <a:ext cx="7772400" cy="1905000"/>
          </a:xfrm>
        </p:spPr>
        <p:txBody>
          <a:bodyPr>
            <a:normAutofit fontScale="77500" lnSpcReduction="20000"/>
          </a:bodyPr>
          <a:lstStyle/>
          <a:p>
            <a:pPr marL="0" indent="0">
              <a:buNone/>
            </a:pPr>
            <a:r>
              <a:rPr lang="en-US" dirty="0" smtClean="0"/>
              <a:t>80</a:t>
            </a:r>
            <a:r>
              <a:rPr lang="en-US" dirty="0"/>
              <a:t>% of </a:t>
            </a:r>
            <a:r>
              <a:rPr lang="en-US" dirty="0" smtClean="0"/>
              <a:t>minors </a:t>
            </a:r>
            <a:r>
              <a:rPr lang="en-US" dirty="0"/>
              <a:t>use social media in US</a:t>
            </a:r>
            <a:r>
              <a:rPr lang="en-US" dirty="0" smtClean="0"/>
              <a:t>.</a:t>
            </a:r>
          </a:p>
          <a:p>
            <a:pPr marL="0" indent="0">
              <a:buNone/>
            </a:pPr>
            <a:r>
              <a:rPr lang="en-US" dirty="0" smtClean="0"/>
              <a:t>27% of kids 9-17 are online producers, maintaining blogs, pages and uploading multimedia and articles at least 3 times a week. </a:t>
            </a:r>
          </a:p>
          <a:p>
            <a:pPr marL="0" indent="0">
              <a:buNone/>
            </a:pPr>
            <a:r>
              <a:rPr lang="en-US" dirty="0" smtClean="0"/>
              <a:t>48% promote new sites and features to their friends</a:t>
            </a:r>
          </a:p>
          <a:p>
            <a:pPr marL="0" indent="0">
              <a:buNone/>
            </a:pPr>
            <a:r>
              <a:rPr lang="en-US" dirty="0" smtClean="0"/>
              <a:t>37% recommend products and keep up with the latest brands</a:t>
            </a:r>
          </a:p>
          <a:p>
            <a:pPr marL="0" indent="0">
              <a:buNone/>
            </a:pPr>
            <a:r>
              <a:rPr lang="en-US" sz="1500" dirty="0"/>
              <a:t>-</a:t>
            </a:r>
            <a:r>
              <a:rPr lang="en-US" sz="1500" dirty="0" err="1"/>
              <a:t>Grunwald</a:t>
            </a:r>
            <a:r>
              <a:rPr lang="en-US" sz="1500" dirty="0"/>
              <a:t> Associates </a:t>
            </a:r>
            <a:r>
              <a:rPr lang="en-US" sz="1500" dirty="0" smtClean="0"/>
              <a:t>survey, March 2011</a:t>
            </a:r>
          </a:p>
        </p:txBody>
      </p:sp>
      <p:sp>
        <p:nvSpPr>
          <p:cNvPr id="11" name="Content Placeholder 3"/>
          <p:cNvSpPr>
            <a:spLocks noGrp="1"/>
          </p:cNvSpPr>
          <p:nvPr>
            <p:ph sz="quarter" idx="13"/>
          </p:nvPr>
        </p:nvSpPr>
        <p:spPr>
          <a:xfrm>
            <a:off x="6324600" y="457200"/>
            <a:ext cx="2286000" cy="2286000"/>
          </a:xfrm>
        </p:spPr>
        <p:txBody>
          <a:bodyPr>
            <a:normAutofit fontScale="62500" lnSpcReduction="20000"/>
          </a:bodyPr>
          <a:lstStyle/>
          <a:p>
            <a:pPr marL="0" indent="0">
              <a:buNone/>
            </a:pPr>
            <a:r>
              <a:rPr lang="en-US" dirty="0" smtClean="0"/>
              <a:t>“The </a:t>
            </a:r>
            <a:r>
              <a:rPr lang="en-US" dirty="0"/>
              <a:t>Internet to us is not something external to reality but a part of it: an invisible yet constantly present layer intertwined with the physical environment</a:t>
            </a:r>
            <a:r>
              <a:rPr lang="en-US" dirty="0" smtClean="0"/>
              <a:t>.”</a:t>
            </a:r>
          </a:p>
          <a:p>
            <a:pPr marL="0" indent="0">
              <a:buNone/>
            </a:pPr>
            <a:r>
              <a:rPr lang="en-US" sz="1600" dirty="0" smtClean="0"/>
              <a:t>Theatlantic.com, ‘We</a:t>
            </a:r>
            <a:r>
              <a:rPr lang="en-US" sz="1600" dirty="0"/>
              <a:t>, the Web Kids’</a:t>
            </a:r>
          </a:p>
        </p:txBody>
      </p:sp>
      <p:pic>
        <p:nvPicPr>
          <p:cNvPr id="1026" name="Picture 2" descr="theinternethouse_6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457200"/>
            <a:ext cx="5257800" cy="2778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7167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7239000" cy="1143000"/>
          </a:xfrm>
        </p:spPr>
        <p:txBody>
          <a:bodyPr>
            <a:noAutofit/>
          </a:bodyPr>
          <a:lstStyle/>
          <a:p>
            <a:r>
              <a:rPr lang="en-US" dirty="0" smtClean="0">
                <a:solidFill>
                  <a:srgbClr val="FFC000"/>
                </a:solidFill>
              </a:rPr>
              <a:t>Safety</a:t>
            </a:r>
            <a:endParaRPr lang="en-US" dirty="0">
              <a:solidFill>
                <a:srgbClr val="FFC000"/>
              </a:solidFill>
            </a:endParaRPr>
          </a:p>
        </p:txBody>
      </p:sp>
      <p:sp>
        <p:nvSpPr>
          <p:cNvPr id="3" name="Content Placeholder 2"/>
          <p:cNvSpPr>
            <a:spLocks noGrp="1"/>
          </p:cNvSpPr>
          <p:nvPr>
            <p:ph sz="quarter" idx="13"/>
          </p:nvPr>
        </p:nvSpPr>
        <p:spPr>
          <a:xfrm>
            <a:off x="685800" y="457200"/>
            <a:ext cx="3886200" cy="5029200"/>
          </a:xfrm>
        </p:spPr>
        <p:txBody>
          <a:bodyPr>
            <a:normAutofit fontScale="77500" lnSpcReduction="20000"/>
          </a:bodyPr>
          <a:lstStyle/>
          <a:p>
            <a:pPr marL="0" indent="0">
              <a:buNone/>
            </a:pPr>
            <a:r>
              <a:rPr lang="en-US" sz="2100" b="1" dirty="0" smtClean="0"/>
              <a:t>Cyberbullying:</a:t>
            </a:r>
          </a:p>
          <a:p>
            <a:pPr marL="0" indent="0">
              <a:buNone/>
            </a:pPr>
            <a:r>
              <a:rPr lang="en-US" sz="2300" dirty="0" smtClean="0"/>
              <a:t>88</a:t>
            </a:r>
            <a:r>
              <a:rPr lang="en-US" sz="2300" dirty="0"/>
              <a:t>% of teens have witnessed cruelty to </a:t>
            </a:r>
            <a:r>
              <a:rPr lang="en-US" sz="2300" dirty="0" smtClean="0"/>
              <a:t>another </a:t>
            </a:r>
            <a:r>
              <a:rPr lang="en-US" sz="2300" dirty="0"/>
              <a:t>person on a social networking site and 1 million children were subjected to cyberbullying including threats of violence on Facebook this past year.</a:t>
            </a:r>
          </a:p>
          <a:p>
            <a:pPr marL="0" indent="0">
              <a:buNone/>
            </a:pPr>
            <a:r>
              <a:rPr lang="en-US" sz="1600" dirty="0" smtClean="0"/>
              <a:t>Pew </a:t>
            </a:r>
            <a:r>
              <a:rPr lang="en-US" sz="1600" dirty="0"/>
              <a:t>Research Center/FOSI, 2011 &amp; Consumer Reports, June </a:t>
            </a:r>
            <a:r>
              <a:rPr lang="en-US" sz="1600" dirty="0" smtClean="0"/>
              <a:t>2011</a:t>
            </a:r>
          </a:p>
          <a:p>
            <a:pPr marL="0" indent="0">
              <a:buNone/>
            </a:pPr>
            <a:endParaRPr lang="en-US" sz="1600" dirty="0" smtClean="0"/>
          </a:p>
          <a:p>
            <a:pPr marL="0" indent="0">
              <a:buNone/>
            </a:pPr>
            <a:r>
              <a:rPr lang="en-US" sz="2100" b="1" dirty="0" smtClean="0"/>
              <a:t>Exploitation</a:t>
            </a:r>
          </a:p>
          <a:p>
            <a:pPr marL="0" indent="0">
              <a:buNone/>
            </a:pPr>
            <a:r>
              <a:rPr lang="en-US" sz="2300" dirty="0" smtClean="0"/>
              <a:t>Over 3,500 reports of child sexual exploitation per week are logged with the </a:t>
            </a:r>
            <a:r>
              <a:rPr lang="en-US" sz="2000" dirty="0"/>
              <a:t>National Center for Missing &amp; Exploited </a:t>
            </a:r>
            <a:r>
              <a:rPr lang="en-US" sz="2000" dirty="0" smtClean="0"/>
              <a:t>Children.</a:t>
            </a:r>
          </a:p>
          <a:p>
            <a:pPr marL="0" indent="0">
              <a:buNone/>
            </a:pPr>
            <a:r>
              <a:rPr lang="en-US" sz="1600" dirty="0" smtClean="0"/>
              <a:t>NCMEC, 2011</a:t>
            </a:r>
            <a:endParaRPr lang="en-US" sz="1600" dirty="0" smtClean="0"/>
          </a:p>
          <a:p>
            <a:pPr marL="0" indent="0">
              <a:buNone/>
            </a:pPr>
            <a:endParaRPr lang="en-US" sz="1600" dirty="0" smtClean="0"/>
          </a:p>
          <a:p>
            <a:pPr marL="0" indent="0">
              <a:buNone/>
            </a:pPr>
            <a:r>
              <a:rPr lang="en-US" sz="2300" dirty="0"/>
              <a:t>87% of parents have talked with their child about what he or she does on the internet and 93% have talked to their teen.</a:t>
            </a:r>
          </a:p>
          <a:p>
            <a:pPr marL="0" indent="0">
              <a:buNone/>
            </a:pPr>
            <a:r>
              <a:rPr lang="en-US" sz="1400" dirty="0"/>
              <a:t>Consumer Reports, June </a:t>
            </a:r>
            <a:r>
              <a:rPr lang="en-US" sz="1400" dirty="0" smtClean="0"/>
              <a:t>2011</a:t>
            </a:r>
            <a:endParaRPr lang="en-US" sz="1400" dirty="0"/>
          </a:p>
        </p:txBody>
      </p:sp>
      <p:sp>
        <p:nvSpPr>
          <p:cNvPr id="7" name="Content Placeholder 3"/>
          <p:cNvSpPr>
            <a:spLocks noGrp="1"/>
          </p:cNvSpPr>
          <p:nvPr>
            <p:ph sz="quarter" idx="13"/>
          </p:nvPr>
        </p:nvSpPr>
        <p:spPr>
          <a:xfrm>
            <a:off x="4800600" y="4800600"/>
            <a:ext cx="4267200" cy="1066800"/>
          </a:xfrm>
        </p:spPr>
        <p:txBody>
          <a:bodyPr>
            <a:normAutofit fontScale="70000" lnSpcReduction="20000"/>
          </a:bodyPr>
          <a:lstStyle/>
          <a:p>
            <a:pPr marL="0" indent="0">
              <a:buNone/>
            </a:pPr>
            <a:r>
              <a:rPr lang="en-US" dirty="0"/>
              <a:t>38% of Facebook users in the last year were </a:t>
            </a:r>
            <a:r>
              <a:rPr lang="en-US" dirty="0" smtClean="0"/>
              <a:t>under the </a:t>
            </a:r>
            <a:r>
              <a:rPr lang="en-US" dirty="0"/>
              <a:t>age of 13 and 25% were under age 10. </a:t>
            </a:r>
          </a:p>
          <a:p>
            <a:pPr marL="0" indent="0">
              <a:buNone/>
            </a:pPr>
            <a:r>
              <a:rPr lang="en-US" sz="1500" dirty="0"/>
              <a:t>Consumer Reports, June </a:t>
            </a:r>
            <a:r>
              <a:rPr lang="en-US" sz="1500" dirty="0" smtClean="0"/>
              <a:t>2011</a:t>
            </a:r>
            <a:endParaRPr lang="en-US" sz="15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76200"/>
            <a:ext cx="4448033" cy="4495800"/>
          </a:xfrm>
          <a:prstGeom prst="rect">
            <a:avLst/>
          </a:prstGeom>
        </p:spPr>
      </p:pic>
    </p:spTree>
    <p:extLst>
      <p:ext uri="{BB962C8B-B14F-4D97-AF65-F5344CB8AC3E}">
        <p14:creationId xmlns:p14="http://schemas.microsoft.com/office/powerpoint/2010/main" val="9769750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5257800"/>
            <a:ext cx="7239000" cy="1143000"/>
          </a:xfrm>
        </p:spPr>
        <p:txBody>
          <a:bodyPr/>
          <a:lstStyle/>
          <a:p>
            <a:r>
              <a:rPr lang="en-US" dirty="0" smtClean="0">
                <a:solidFill>
                  <a:srgbClr val="FFC000"/>
                </a:solidFill>
              </a:rPr>
              <a:t>COPPA</a:t>
            </a:r>
            <a:endParaRPr lang="en-US" dirty="0">
              <a:solidFill>
                <a:srgbClr val="FFC000"/>
              </a:solidFill>
            </a:endParaRPr>
          </a:p>
        </p:txBody>
      </p:sp>
      <p:sp>
        <p:nvSpPr>
          <p:cNvPr id="5" name="Content Placeholder 4"/>
          <p:cNvSpPr>
            <a:spLocks noGrp="1"/>
          </p:cNvSpPr>
          <p:nvPr>
            <p:ph sz="quarter" idx="13"/>
          </p:nvPr>
        </p:nvSpPr>
        <p:spPr>
          <a:xfrm>
            <a:off x="990600" y="3971073"/>
            <a:ext cx="7394448" cy="1439127"/>
          </a:xfrm>
        </p:spPr>
        <p:txBody>
          <a:bodyPr>
            <a:normAutofit fontScale="55000" lnSpcReduction="20000"/>
          </a:bodyPr>
          <a:lstStyle/>
          <a:p>
            <a:pPr marL="0" indent="0">
              <a:buNone/>
            </a:pPr>
            <a:r>
              <a:rPr lang="en-US" b="1" dirty="0"/>
              <a:t>FTC Enforcement</a:t>
            </a:r>
          </a:p>
          <a:p>
            <a:r>
              <a:rPr lang="en-US" dirty="0" smtClean="0"/>
              <a:t>Recently a </a:t>
            </a:r>
            <a:r>
              <a:rPr lang="en-US" dirty="0"/>
              <a:t>developer and marketer of mobile Apps that </a:t>
            </a:r>
            <a:r>
              <a:rPr lang="en-US" dirty="0" smtClean="0"/>
              <a:t>listing </a:t>
            </a:r>
            <a:r>
              <a:rPr lang="en-US" dirty="0"/>
              <a:t>their game in the games-kids section of the Apple App Store were fined </a:t>
            </a:r>
            <a:r>
              <a:rPr lang="en-US" dirty="0" smtClean="0"/>
              <a:t>$50,000 </a:t>
            </a:r>
            <a:r>
              <a:rPr lang="en-US" dirty="0"/>
              <a:t>on an FTC case settlement.  They had failed to comply with COPPA's requirements to post a Privacy Policy notice and obtaining prior, verifiable </a:t>
            </a:r>
            <a:r>
              <a:rPr lang="en-US" dirty="0" smtClean="0"/>
              <a:t>consent from parents. </a:t>
            </a:r>
            <a:endParaRPr lang="en-US" dirty="0"/>
          </a:p>
          <a:p>
            <a:pPr marL="400050" lvl="1" indent="0">
              <a:buNone/>
            </a:pPr>
            <a:r>
              <a:rPr lang="en-US" sz="2000" dirty="0" smtClean="0"/>
              <a:t>Federal Trade Commission, August 2011</a:t>
            </a:r>
          </a:p>
        </p:txBody>
      </p:sp>
      <p:sp>
        <p:nvSpPr>
          <p:cNvPr id="20" name="Content Placeholder 4"/>
          <p:cNvSpPr>
            <a:spLocks noGrp="1"/>
          </p:cNvSpPr>
          <p:nvPr>
            <p:ph sz="quarter" idx="13"/>
          </p:nvPr>
        </p:nvSpPr>
        <p:spPr>
          <a:xfrm>
            <a:off x="914400" y="457199"/>
            <a:ext cx="4725135" cy="3513873"/>
          </a:xfrm>
        </p:spPr>
        <p:txBody>
          <a:bodyPr>
            <a:normAutofit fontScale="92500" lnSpcReduction="10000"/>
          </a:bodyPr>
          <a:lstStyle/>
          <a:p>
            <a:pPr marL="0" indent="0">
              <a:buNone/>
            </a:pPr>
            <a:r>
              <a:rPr lang="en-US" dirty="0" smtClean="0"/>
              <a:t>Children's </a:t>
            </a:r>
            <a:r>
              <a:rPr lang="en-US" dirty="0"/>
              <a:t>Online Privacy Protection Act (COPPA) </a:t>
            </a:r>
            <a:r>
              <a:rPr lang="en-US" dirty="0" smtClean="0"/>
              <a:t>1998</a:t>
            </a:r>
          </a:p>
          <a:p>
            <a:pPr marL="0" indent="0">
              <a:buNone/>
            </a:pPr>
            <a:r>
              <a:rPr lang="en-US" sz="1900" dirty="0" smtClean="0"/>
              <a:t>http</a:t>
            </a:r>
            <a:r>
              <a:rPr lang="en-US" sz="1900" dirty="0"/>
              <a:t>://www.ftc.gov/ogc/coppa1.htm </a:t>
            </a:r>
            <a:endParaRPr lang="en-US" sz="1900" dirty="0" smtClean="0"/>
          </a:p>
          <a:p>
            <a:pPr marL="0" indent="0">
              <a:buNone/>
            </a:pPr>
            <a:endParaRPr lang="en-US" sz="1900" dirty="0"/>
          </a:p>
          <a:p>
            <a:r>
              <a:rPr lang="en-US" sz="2000" dirty="0" smtClean="0"/>
              <a:t>Requires online </a:t>
            </a:r>
            <a:r>
              <a:rPr lang="en-US" sz="2000" dirty="0"/>
              <a:t>services that </a:t>
            </a:r>
            <a:r>
              <a:rPr lang="en-US" sz="2000" dirty="0" smtClean="0"/>
              <a:t>collect </a:t>
            </a:r>
            <a:r>
              <a:rPr lang="en-US" sz="2000" dirty="0"/>
              <a:t>data from, U-13's to</a:t>
            </a:r>
            <a:r>
              <a:rPr lang="en-US" sz="2000" dirty="0" smtClean="0"/>
              <a:t>:</a:t>
            </a:r>
            <a:r>
              <a:rPr lang="en-US" sz="1000" dirty="0"/>
              <a:t/>
            </a:r>
            <a:br>
              <a:rPr lang="en-US" sz="1000" dirty="0"/>
            </a:br>
            <a:endParaRPr lang="en-US" sz="1000" dirty="0" smtClean="0"/>
          </a:p>
          <a:p>
            <a:pPr lvl="1"/>
            <a:r>
              <a:rPr lang="en-US" sz="1700" dirty="0" smtClean="0"/>
              <a:t>post </a:t>
            </a:r>
            <a:r>
              <a:rPr lang="en-US" sz="1700" dirty="0"/>
              <a:t>a Privacy Policy that provides clear notice of information collection </a:t>
            </a:r>
            <a:r>
              <a:rPr lang="en-US" sz="1700" dirty="0" smtClean="0"/>
              <a:t>practices</a:t>
            </a:r>
            <a:endParaRPr lang="en-US" sz="1700" dirty="0"/>
          </a:p>
          <a:p>
            <a:pPr lvl="1"/>
            <a:r>
              <a:rPr lang="en-US" sz="1700" dirty="0"/>
              <a:t>provide notice to, and verifiable consent </a:t>
            </a:r>
            <a:r>
              <a:rPr lang="en-US" sz="1700" dirty="0" smtClean="0"/>
              <a:t>from </a:t>
            </a:r>
            <a:r>
              <a:rPr lang="en-US" sz="1700" dirty="0"/>
              <a:t>parents prior to collection of personal information from U-13s</a:t>
            </a:r>
            <a:r>
              <a:rPr lang="en-US" sz="1700" dirty="0" smtClean="0"/>
              <a:t>.</a:t>
            </a:r>
          </a:p>
          <a:p>
            <a:pPr marL="457200" lvl="1" indent="0">
              <a:buNone/>
            </a:pPr>
            <a:endParaRPr lang="en-US" sz="1700" dirty="0" smtClean="0"/>
          </a:p>
        </p:txBody>
      </p:sp>
      <p:pic>
        <p:nvPicPr>
          <p:cNvPr id="2052" name="Picture 4" descr="http://seclawcenter.pli.edu/wp-content/uploads/2011/04/Enforcem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533400"/>
            <a:ext cx="3200400" cy="3467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4854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5257800"/>
            <a:ext cx="7239000" cy="1143000"/>
          </a:xfrm>
        </p:spPr>
        <p:txBody>
          <a:bodyPr/>
          <a:lstStyle/>
          <a:p>
            <a:r>
              <a:rPr lang="en-US" dirty="0" smtClean="0">
                <a:solidFill>
                  <a:srgbClr val="FFC000"/>
                </a:solidFill>
              </a:rPr>
              <a:t>togetherville</a:t>
            </a:r>
            <a:endParaRPr lang="en-US" dirty="0">
              <a:solidFill>
                <a:srgbClr val="FFC000"/>
              </a:solidFill>
            </a:endParaRPr>
          </a:p>
        </p:txBody>
      </p:sp>
      <p:sp>
        <p:nvSpPr>
          <p:cNvPr id="5" name="Content Placeholder 4"/>
          <p:cNvSpPr>
            <a:spLocks noGrp="1"/>
          </p:cNvSpPr>
          <p:nvPr>
            <p:ph sz="quarter" idx="13"/>
          </p:nvPr>
        </p:nvSpPr>
        <p:spPr>
          <a:xfrm>
            <a:off x="990600" y="3971073"/>
            <a:ext cx="7394448" cy="1447800"/>
          </a:xfrm>
        </p:spPr>
        <p:txBody>
          <a:bodyPr>
            <a:normAutofit fontScale="62500" lnSpcReduction="20000"/>
          </a:bodyPr>
          <a:lstStyle/>
          <a:p>
            <a:pPr marL="0" indent="0">
              <a:buNone/>
            </a:pPr>
            <a:r>
              <a:rPr lang="en-US" dirty="0" smtClean="0"/>
              <a:t>History:</a:t>
            </a:r>
          </a:p>
          <a:p>
            <a:r>
              <a:rPr lang="en-US" dirty="0" smtClean="0"/>
              <a:t>It was created by </a:t>
            </a:r>
            <a:r>
              <a:rPr lang="en-US" dirty="0" err="1"/>
              <a:t>Mandeep</a:t>
            </a:r>
            <a:r>
              <a:rPr lang="en-US" dirty="0"/>
              <a:t> Singh </a:t>
            </a:r>
            <a:r>
              <a:rPr lang="en-US" dirty="0" err="1" smtClean="0"/>
              <a:t>Dhillon</a:t>
            </a:r>
            <a:r>
              <a:rPr lang="en-US" dirty="0" smtClean="0"/>
              <a:t> and launched in </a:t>
            </a:r>
            <a:r>
              <a:rPr lang="en-US" dirty="0"/>
              <a:t>May </a:t>
            </a:r>
            <a:r>
              <a:rPr lang="en-US" dirty="0" smtClean="0"/>
              <a:t>2010</a:t>
            </a:r>
          </a:p>
          <a:p>
            <a:r>
              <a:rPr lang="en-US" dirty="0"/>
              <a:t>It was purchased by Disney Interactive in February </a:t>
            </a:r>
            <a:r>
              <a:rPr lang="en-US" dirty="0" smtClean="0"/>
              <a:t>2011. </a:t>
            </a:r>
          </a:p>
          <a:p>
            <a:r>
              <a:rPr lang="en-US" dirty="0" smtClean="0"/>
              <a:t>It is being discontinued </a:t>
            </a:r>
            <a:r>
              <a:rPr lang="en-US" dirty="0"/>
              <a:t>this </a:t>
            </a:r>
            <a:r>
              <a:rPr lang="en-US" dirty="0" smtClean="0"/>
              <a:t>Sunday, March 11.</a:t>
            </a:r>
          </a:p>
          <a:p>
            <a:pPr marL="0" indent="0">
              <a:buNone/>
            </a:pPr>
            <a:endParaRPr lang="en-US"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457200"/>
            <a:ext cx="2565973" cy="3513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Content Placeholder 4"/>
          <p:cNvSpPr>
            <a:spLocks noGrp="1"/>
          </p:cNvSpPr>
          <p:nvPr>
            <p:ph sz="quarter" idx="13"/>
          </p:nvPr>
        </p:nvSpPr>
        <p:spPr>
          <a:xfrm>
            <a:off x="990600" y="457200"/>
            <a:ext cx="4725135" cy="3513874"/>
          </a:xfrm>
        </p:spPr>
        <p:txBody>
          <a:bodyPr>
            <a:normAutofit fontScale="70000" lnSpcReduction="20000"/>
          </a:bodyPr>
          <a:lstStyle/>
          <a:p>
            <a:pPr marL="0" indent="0">
              <a:buNone/>
            </a:pPr>
            <a:r>
              <a:rPr lang="en-US" b="1" dirty="0" smtClean="0"/>
              <a:t>Walled Garden Social Network</a:t>
            </a:r>
          </a:p>
          <a:p>
            <a:pPr marL="0" indent="0">
              <a:buNone/>
            </a:pPr>
            <a:endParaRPr lang="en-US" dirty="0" smtClean="0"/>
          </a:p>
          <a:p>
            <a:r>
              <a:rPr lang="en-US" dirty="0" smtClean="0"/>
              <a:t>Togetherville provides </a:t>
            </a:r>
            <a:r>
              <a:rPr lang="en-US" dirty="0"/>
              <a:t>a secure, private, </a:t>
            </a:r>
            <a:r>
              <a:rPr lang="en-US" dirty="0" smtClean="0"/>
              <a:t>neighborhood for kids </a:t>
            </a:r>
            <a:r>
              <a:rPr lang="en-US" dirty="0"/>
              <a:t>consisting of </a:t>
            </a:r>
            <a:r>
              <a:rPr lang="en-US" dirty="0" smtClean="0"/>
              <a:t>their parents</a:t>
            </a:r>
            <a:r>
              <a:rPr lang="en-US" dirty="0"/>
              <a:t>, trusted adults and friends all invited by parents. </a:t>
            </a:r>
            <a:endParaRPr lang="en-US" dirty="0" smtClean="0"/>
          </a:p>
          <a:p>
            <a:r>
              <a:rPr lang="en-US" dirty="0"/>
              <a:t>Members use real identities, not user names or avatars. </a:t>
            </a:r>
            <a:r>
              <a:rPr lang="en-US" dirty="0" smtClean="0"/>
              <a:t> All members are already in the child’s  lives.</a:t>
            </a:r>
          </a:p>
          <a:p>
            <a:r>
              <a:rPr lang="en-US" dirty="0"/>
              <a:t>A parent must be a Facebook member to </a:t>
            </a:r>
            <a:r>
              <a:rPr lang="en-US" dirty="0" smtClean="0"/>
              <a:t>join, and linked members are selected from their parent’s Facebook network.</a:t>
            </a:r>
            <a:endParaRPr lang="en-US" dirty="0"/>
          </a:p>
          <a:p>
            <a:endParaRPr lang="en-US" dirty="0"/>
          </a:p>
          <a:p>
            <a:pPr marL="0" indent="0">
              <a:buNone/>
            </a:pPr>
            <a:endParaRPr lang="en-US" dirty="0"/>
          </a:p>
        </p:txBody>
      </p:sp>
    </p:spTree>
    <p:extLst>
      <p:ext uri="{BB962C8B-B14F-4D97-AF65-F5344CB8AC3E}">
        <p14:creationId xmlns:p14="http://schemas.microsoft.com/office/powerpoint/2010/main" val="38739045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257800"/>
            <a:ext cx="7239000" cy="1143000"/>
          </a:xfrm>
        </p:spPr>
        <p:txBody>
          <a:bodyPr>
            <a:normAutofit fontScale="90000"/>
          </a:bodyPr>
          <a:lstStyle/>
          <a:p>
            <a:r>
              <a:rPr lang="en-US" dirty="0" smtClean="0">
                <a:solidFill>
                  <a:srgbClr val="FFC000"/>
                </a:solidFill>
              </a:rPr>
              <a:t>Benefits</a:t>
            </a:r>
            <a:endParaRPr lang="en-US" dirty="0">
              <a:solidFill>
                <a:srgbClr val="FFC000"/>
              </a:solidFill>
            </a:endParaRPr>
          </a:p>
        </p:txBody>
      </p:sp>
      <p:sp>
        <p:nvSpPr>
          <p:cNvPr id="9" name="Content Placeholder 8"/>
          <p:cNvSpPr>
            <a:spLocks noGrp="1"/>
          </p:cNvSpPr>
          <p:nvPr>
            <p:ph sz="quarter" idx="13"/>
          </p:nvPr>
        </p:nvSpPr>
        <p:spPr>
          <a:xfrm>
            <a:off x="838200" y="838200"/>
            <a:ext cx="7623048" cy="4648200"/>
          </a:xfrm>
        </p:spPr>
        <p:txBody>
          <a:bodyPr>
            <a:normAutofit fontScale="62500" lnSpcReduction="20000"/>
          </a:bodyPr>
          <a:lstStyle/>
          <a:p>
            <a:pPr marL="0" indent="0">
              <a:buNone/>
            </a:pPr>
            <a:r>
              <a:rPr lang="en-US" b="1" dirty="0" smtClean="0"/>
              <a:t>Benefits:</a:t>
            </a:r>
          </a:p>
          <a:p>
            <a:pPr marL="0" indent="0">
              <a:buNone/>
            </a:pPr>
            <a:endParaRPr lang="en-US" b="1" dirty="0"/>
          </a:p>
          <a:p>
            <a:r>
              <a:rPr lang="en-US" sz="2900" dirty="0" smtClean="0"/>
              <a:t>A responsible , visible , first </a:t>
            </a:r>
            <a:r>
              <a:rPr lang="en-US" sz="2900" dirty="0" smtClean="0"/>
              <a:t>step for youth into social media. </a:t>
            </a:r>
          </a:p>
          <a:p>
            <a:r>
              <a:rPr lang="en-US" sz="2900" dirty="0" smtClean="0"/>
              <a:t>A f</a:t>
            </a:r>
            <a:r>
              <a:rPr lang="en-US" sz="2900" dirty="0" smtClean="0"/>
              <a:t>ully </a:t>
            </a:r>
            <a:r>
              <a:rPr lang="en-US" sz="2900" dirty="0" smtClean="0"/>
              <a:t>curated </a:t>
            </a:r>
            <a:r>
              <a:rPr lang="en-US" sz="2900" dirty="0" smtClean="0"/>
              <a:t>environment that teaches kids appropriate communication skills for online social environments.</a:t>
            </a:r>
            <a:endParaRPr lang="en-US" sz="2900" dirty="0" smtClean="0"/>
          </a:p>
          <a:p>
            <a:r>
              <a:rPr lang="en-US" sz="2900" dirty="0" smtClean="0"/>
              <a:t>Secure, exclusive access to trusted, invited adults. </a:t>
            </a:r>
          </a:p>
          <a:p>
            <a:r>
              <a:rPr lang="en-US" sz="2900" dirty="0" smtClean="0"/>
              <a:t>Parents have full access to </a:t>
            </a:r>
            <a:r>
              <a:rPr lang="en-US" sz="2900" dirty="0" smtClean="0"/>
              <a:t>monitor their children’s </a:t>
            </a:r>
            <a:r>
              <a:rPr lang="en-US" sz="2900" dirty="0" smtClean="0"/>
              <a:t>activity,</a:t>
            </a:r>
          </a:p>
          <a:p>
            <a:r>
              <a:rPr lang="en-US" sz="2900" dirty="0" smtClean="0"/>
              <a:t>All friends linked to the child have </a:t>
            </a:r>
            <a:r>
              <a:rPr lang="en-US" sz="2900" dirty="0" smtClean="0"/>
              <a:t>been </a:t>
            </a:r>
            <a:r>
              <a:rPr lang="en-US" sz="2900" dirty="0" smtClean="0"/>
              <a:t>selected and/or screened </a:t>
            </a:r>
            <a:r>
              <a:rPr lang="en-US" sz="2900" dirty="0" smtClean="0"/>
              <a:t>by the </a:t>
            </a:r>
            <a:r>
              <a:rPr lang="en-US" sz="2900" dirty="0" smtClean="0"/>
              <a:t>parent</a:t>
            </a:r>
          </a:p>
          <a:p>
            <a:r>
              <a:rPr lang="en-US" sz="2900" dirty="0" smtClean="0"/>
              <a:t>Builds trust and online communication relationships between parents and their children</a:t>
            </a:r>
            <a:endParaRPr lang="en-US" sz="2900" dirty="0" smtClean="0"/>
          </a:p>
          <a:p>
            <a:endParaRPr lang="en-US" dirty="0" smtClean="0"/>
          </a:p>
          <a:p>
            <a:pPr marL="0" indent="0">
              <a:buNone/>
            </a:pPr>
            <a:r>
              <a:rPr lang="en-US" b="1" dirty="0" smtClean="0"/>
              <a:t>Drawbacks</a:t>
            </a:r>
          </a:p>
          <a:p>
            <a:pPr marL="0" indent="0">
              <a:buNone/>
            </a:pPr>
            <a:endParaRPr lang="en-US" b="1" dirty="0" smtClean="0"/>
          </a:p>
          <a:p>
            <a:r>
              <a:rPr lang="en-US" dirty="0" smtClean="0"/>
              <a:t>Over-reliance </a:t>
            </a:r>
            <a:r>
              <a:rPr lang="en-US" dirty="0"/>
              <a:t>on users with access to </a:t>
            </a:r>
            <a:r>
              <a:rPr lang="en-US" dirty="0" smtClean="0"/>
              <a:t>strong, </a:t>
            </a:r>
            <a:r>
              <a:rPr lang="en-US" dirty="0"/>
              <a:t>extended </a:t>
            </a:r>
            <a:r>
              <a:rPr lang="en-US" dirty="0" smtClean="0"/>
              <a:t>networks</a:t>
            </a:r>
          </a:p>
          <a:p>
            <a:r>
              <a:rPr lang="en-US" dirty="0" smtClean="0"/>
              <a:t>Parents must have a </a:t>
            </a:r>
            <a:r>
              <a:rPr lang="en-US" dirty="0" err="1" smtClean="0"/>
              <a:t>facebook</a:t>
            </a:r>
            <a:r>
              <a:rPr lang="en-US" dirty="0" smtClean="0"/>
              <a:t> account to join</a:t>
            </a:r>
          </a:p>
          <a:p>
            <a:r>
              <a:rPr lang="en-US" dirty="0"/>
              <a:t>B</a:t>
            </a:r>
            <a:r>
              <a:rPr lang="en-US" dirty="0" smtClean="0"/>
              <a:t>arriers </a:t>
            </a:r>
            <a:r>
              <a:rPr lang="en-US" dirty="0"/>
              <a:t>to grow online networks </a:t>
            </a:r>
            <a:r>
              <a:rPr lang="en-US" dirty="0" smtClean="0"/>
              <a:t>organically</a:t>
            </a:r>
            <a:endParaRPr lang="en-US" dirty="0"/>
          </a:p>
        </p:txBody>
      </p:sp>
    </p:spTree>
    <p:extLst>
      <p:ext uri="{BB962C8B-B14F-4D97-AF65-F5344CB8AC3E}">
        <p14:creationId xmlns:p14="http://schemas.microsoft.com/office/powerpoint/2010/main" val="39464099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90600" y="5257800"/>
            <a:ext cx="7239000" cy="1143000"/>
          </a:xfrm>
        </p:spPr>
        <p:txBody>
          <a:bodyPr/>
          <a:lstStyle/>
          <a:p>
            <a:r>
              <a:rPr lang="en-US" dirty="0" smtClean="0">
                <a:solidFill>
                  <a:srgbClr val="FFC000"/>
                </a:solidFill>
              </a:rPr>
              <a:t>Set-up</a:t>
            </a:r>
            <a:endParaRPr lang="en-US" dirty="0">
              <a:solidFill>
                <a:srgbClr val="FFC000"/>
              </a:solidFill>
            </a:endParaRPr>
          </a:p>
        </p:txBody>
      </p:sp>
      <p:sp>
        <p:nvSpPr>
          <p:cNvPr id="2" name="Content Placeholder 1"/>
          <p:cNvSpPr>
            <a:spLocks noGrp="1"/>
          </p:cNvSpPr>
          <p:nvPr>
            <p:ph sz="quarter" idx="13"/>
          </p:nvPr>
        </p:nvSpPr>
        <p:spPr>
          <a:xfrm>
            <a:off x="765048" y="685800"/>
            <a:ext cx="3730752" cy="2892552"/>
          </a:xfrm>
        </p:spPr>
        <p:txBody>
          <a:bodyPr>
            <a:normAutofit fontScale="55000" lnSpcReduction="20000"/>
          </a:bodyPr>
          <a:lstStyle/>
          <a:p>
            <a:pPr marL="0" indent="0">
              <a:buNone/>
            </a:pPr>
            <a:r>
              <a:rPr lang="en-US" b="1" dirty="0" smtClean="0"/>
              <a:t>Create Account</a:t>
            </a:r>
            <a:endParaRPr lang="en-US" b="1" dirty="0"/>
          </a:p>
          <a:p>
            <a:r>
              <a:rPr lang="en-US" dirty="0" smtClean="0"/>
              <a:t>Parents create the togetherville account for their child by granting togetherville access their Facebook account </a:t>
            </a:r>
            <a:r>
              <a:rPr lang="en-US" dirty="0"/>
              <a:t>as an </a:t>
            </a:r>
            <a:r>
              <a:rPr lang="en-US" dirty="0" smtClean="0"/>
              <a:t>application. They then selectively add their child and trusted adults.</a:t>
            </a:r>
          </a:p>
          <a:p>
            <a:pPr marL="0" indent="0">
              <a:buNone/>
            </a:pPr>
            <a:r>
              <a:rPr lang="en-US" b="1" dirty="0" smtClean="0"/>
              <a:t>Add Friends</a:t>
            </a:r>
            <a:endParaRPr lang="en-US" b="1" dirty="0"/>
          </a:p>
          <a:p>
            <a:r>
              <a:rPr lang="en-US" dirty="0"/>
              <a:t>Kids can add friends only though using a Secret Friending Code. Each child has </a:t>
            </a:r>
            <a:r>
              <a:rPr lang="en-US" dirty="0" smtClean="0"/>
              <a:t>an assigned </a:t>
            </a:r>
            <a:r>
              <a:rPr lang="en-US" dirty="0"/>
              <a:t>code that they can share with their friends. This will add the friend initially, but  the parent will have to give their permission before the friend’s </a:t>
            </a:r>
            <a:r>
              <a:rPr lang="en-US" dirty="0" smtClean="0"/>
              <a:t>access </a:t>
            </a:r>
            <a:r>
              <a:rPr lang="en-US" dirty="0"/>
              <a:t>is approved. </a:t>
            </a:r>
          </a:p>
        </p:txBody>
      </p:sp>
      <p:pic>
        <p:nvPicPr>
          <p:cNvPr id="9" name="Picture 8"/>
          <p:cNvPicPr/>
          <p:nvPr/>
        </p:nvPicPr>
        <p:blipFill>
          <a:blip r:embed="rId2"/>
          <a:stretch>
            <a:fillRect/>
          </a:stretch>
        </p:blipFill>
        <p:spPr>
          <a:xfrm>
            <a:off x="4953000" y="685800"/>
            <a:ext cx="3505200" cy="1591515"/>
          </a:xfrm>
          <a:prstGeom prst="rect">
            <a:avLst/>
          </a:prstGeom>
        </p:spPr>
      </p:pic>
      <p:pic>
        <p:nvPicPr>
          <p:cNvPr id="11" name="Picture 10"/>
          <p:cNvPicPr/>
          <p:nvPr/>
        </p:nvPicPr>
        <p:blipFill>
          <a:blip r:embed="rId3"/>
          <a:stretch>
            <a:fillRect/>
          </a:stretch>
        </p:blipFill>
        <p:spPr>
          <a:xfrm>
            <a:off x="4953000" y="2508282"/>
            <a:ext cx="3505200" cy="3054318"/>
          </a:xfrm>
          <a:prstGeom prst="rect">
            <a:avLst/>
          </a:prstGeom>
        </p:spPr>
      </p:pic>
      <p:pic>
        <p:nvPicPr>
          <p:cNvPr id="3076" name="Picture 4" descr="Togetherville-friend-cod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3657600"/>
            <a:ext cx="3333750" cy="166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09138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257800"/>
            <a:ext cx="7239000" cy="1143000"/>
          </a:xfrm>
        </p:spPr>
        <p:txBody>
          <a:bodyPr/>
          <a:lstStyle/>
          <a:p>
            <a:r>
              <a:rPr lang="en-US" dirty="0" smtClean="0">
                <a:solidFill>
                  <a:srgbClr val="FFC000"/>
                </a:solidFill>
              </a:rPr>
              <a:t>Privacy</a:t>
            </a:r>
            <a:endParaRPr lang="en-US" dirty="0">
              <a:solidFill>
                <a:srgbClr val="FFC000"/>
              </a:solidFill>
            </a:endParaRPr>
          </a:p>
        </p:txBody>
      </p:sp>
      <p:sp>
        <p:nvSpPr>
          <p:cNvPr id="3" name="Content Placeholder 2"/>
          <p:cNvSpPr>
            <a:spLocks noGrp="1"/>
          </p:cNvSpPr>
          <p:nvPr>
            <p:ph sz="quarter" idx="13"/>
          </p:nvPr>
        </p:nvSpPr>
        <p:spPr>
          <a:xfrm>
            <a:off x="914400" y="685800"/>
            <a:ext cx="7165848" cy="914400"/>
          </a:xfrm>
        </p:spPr>
        <p:txBody>
          <a:bodyPr>
            <a:normAutofit fontScale="55000" lnSpcReduction="20000"/>
          </a:bodyPr>
          <a:lstStyle/>
          <a:p>
            <a:r>
              <a:rPr lang="en-US" dirty="0" smtClean="0"/>
              <a:t>Togetherville takes privacy very seriously and complies fully with COPPA. Before completing the registration, the parent is asked </a:t>
            </a:r>
            <a:r>
              <a:rPr lang="en-US" dirty="0"/>
              <a:t>to fax in a consent form to collect information on </a:t>
            </a:r>
            <a:r>
              <a:rPr lang="en-US" dirty="0" smtClean="0"/>
              <a:t>their </a:t>
            </a:r>
            <a:r>
              <a:rPr lang="en-US" dirty="0"/>
              <a:t>child </a:t>
            </a:r>
            <a:r>
              <a:rPr lang="en-US" dirty="0" smtClean="0"/>
              <a:t>or verify their identity through a small charge to their credit card.</a:t>
            </a:r>
            <a:endParaRPr lang="en-US" dirty="0"/>
          </a:p>
        </p:txBody>
      </p:sp>
      <p:pic>
        <p:nvPicPr>
          <p:cNvPr id="8" name="Picture 7"/>
          <p:cNvPicPr/>
          <p:nvPr/>
        </p:nvPicPr>
        <p:blipFill>
          <a:blip r:embed="rId2"/>
          <a:stretch>
            <a:fillRect/>
          </a:stretch>
        </p:blipFill>
        <p:spPr>
          <a:xfrm>
            <a:off x="1371600" y="1905000"/>
            <a:ext cx="5943600" cy="3378200"/>
          </a:xfrm>
          <a:prstGeom prst="rect">
            <a:avLst/>
          </a:prstGeom>
        </p:spPr>
      </p:pic>
    </p:spTree>
    <p:extLst>
      <p:ext uri="{BB962C8B-B14F-4D97-AF65-F5344CB8AC3E}">
        <p14:creationId xmlns:p14="http://schemas.microsoft.com/office/powerpoint/2010/main" val="40785156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TC101859868[[fn=Thermal]]</Template>
  <TotalTime>2184</TotalTime>
  <Words>1339</Words>
  <Application>Microsoft Office PowerPoint</Application>
  <PresentationFormat>On-screen Show (4:3)</PresentationFormat>
  <Paragraphs>130</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Thermal</vt:lpstr>
      <vt:lpstr>Kid’s  Social Media</vt:lpstr>
      <vt:lpstr>Use Cases</vt:lpstr>
      <vt:lpstr>Statistics</vt:lpstr>
      <vt:lpstr>Safety</vt:lpstr>
      <vt:lpstr>COPPA</vt:lpstr>
      <vt:lpstr>togetherville</vt:lpstr>
      <vt:lpstr>Benefits</vt:lpstr>
      <vt:lpstr>Set-up</vt:lpstr>
      <vt:lpstr>Privacy</vt:lpstr>
      <vt:lpstr>My World</vt:lpstr>
      <vt:lpstr>Games</vt:lpstr>
      <vt:lpstr>Video</vt:lpstr>
      <vt:lpstr>Art</vt:lpstr>
      <vt:lpstr>Have a Say</vt:lpstr>
      <vt:lpstr>My Neighborhood</vt:lpstr>
      <vt:lpstr>Quips</vt:lpstr>
      <vt:lpstr>T-Bills</vt:lpstr>
      <vt:lpstr>Gifts</vt:lpstr>
      <vt:lpstr>Other Networks</vt:lpstr>
      <vt:lpstr>Resources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Imagery 2.0 –you are here and there</dc:title>
  <dc:creator>nazilam</dc:creator>
  <cp:lastModifiedBy>Aisha</cp:lastModifiedBy>
  <cp:revision>113</cp:revision>
  <dcterms:created xsi:type="dcterms:W3CDTF">2012-01-10T21:01:35Z</dcterms:created>
  <dcterms:modified xsi:type="dcterms:W3CDTF">2012-03-08T00:32:34Z</dcterms:modified>
</cp:coreProperties>
</file>